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366" r:id="rId14"/>
    <p:sldId id="367" r:id="rId15"/>
    <p:sldId id="267" r:id="rId16"/>
    <p:sldId id="266" r:id="rId17"/>
    <p:sldId id="272" r:id="rId18"/>
    <p:sldId id="273" r:id="rId19"/>
    <p:sldId id="268" r:id="rId20"/>
    <p:sldId id="270" r:id="rId21"/>
    <p:sldId id="271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82F6A-B9A4-469F-A303-E247D40A4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19591B-048B-4E98-AEEE-D35BD154A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C1E03C-ACC1-4D03-9611-36C0A0E7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5AD028-8963-4E08-8D05-B9D5320D1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C788C2-2C00-416A-B197-BD5EBF2E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419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99AE6-1166-4D77-9C6E-CE7323C2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32E38C7-D3F0-44E4-A788-0DDB3B270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8E10D2-3B12-46C0-B52D-D62EF92A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3C111-3194-4D6B-B8E0-1137562C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913193-5073-4EF9-AFC7-161212B6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436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1DBB3E-D579-4201-ABF0-1107CF62C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0762BE-5FE4-476C-B295-C42CFE7A0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F843FD-B1C8-44B7-A5C1-C6DB9E12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D69CBE-B081-4E9B-BF92-297A4A22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5890A9-1C80-4B6C-B366-EF8C2B6E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8863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33" b="0" i="0">
                <a:solidFill>
                  <a:srgbClr val="152E4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669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0663" y="1123335"/>
            <a:ext cx="10910675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52E4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74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C8F74-1D17-4A64-9D7E-3F194569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A8503-60EA-4228-B21C-65DC9715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63777E-2DB4-4862-BB1A-A76A7B0A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4056DF-13AF-4F4C-BB05-DF0F5E5D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DF19DF-0C62-4DEA-BDDE-9F8ECEC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6898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DB97E-CD9D-408C-895D-DD6C4BE6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0AF415-812A-49D6-A787-DD780DA74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D9D10A-85CC-4126-AADE-FDB90E53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919AD6-9B2D-46AC-BFC2-F542A5F0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4F80B3-7233-4950-9211-9B2088B8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6192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07671-6FD8-49CA-8D09-2AA53071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6C8808-4C8C-4756-9DBA-E28D81EBB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FFAA9A-9C62-4880-96B8-62162450A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9F3925-0B1A-4723-9334-1AAFB236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B70F12-49E9-4B36-B495-356F4382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20B724-A925-41EE-817F-B2577FE7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094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4EFE0-BF25-4D6D-985A-A3BEF9B7B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C8288C-8848-41A9-BEBB-F0A302443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DB4E8C-A19D-4C68-A61F-195429190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A27DA0-3059-4E4A-A767-D3A2AA95F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C494B5-41E0-406B-A008-03F7AC419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A00AD5-5340-481C-A842-0F6089E9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66A392-3F2C-497E-B58B-BC3C2A15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C8753C-CE63-4775-84C9-D1D55AB5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5219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71AE6-F879-4357-9DBC-13109419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7474D-AD1D-4A83-946E-61C8E8DA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8689E5-DA14-498C-A4D5-B7C7BEAA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6F5202-1588-4969-86E7-2207A3A5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8673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10502F-8EC0-4AFE-B498-2F23A600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39C1A9-EE35-4E27-951B-25062C85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F3D88F-B1DA-4C5B-B6DE-D8E4840D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3528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73BF6-EB29-4DC7-900E-CD6204ADB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45D0F1-AA9C-4F0E-9F20-7FCA10CB3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6B1C7F-C292-4067-9678-BB2E3F72D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4916D3-00E5-4651-8B5C-1903AA27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4809C2-FDC6-4378-AB3F-E8127F22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A6B3D2-C49E-43E7-A02B-FA22CD10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1626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A9B72-7554-47BE-ACC5-F8B4C94C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9EFCC7-EF13-4E10-9479-30098DC3A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890AAE-2AB3-415A-9A32-967AB3C16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D21151-BC1C-498D-A3C8-28CD7AC77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D8DAB5-6BDF-4960-AE11-A640924D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DADD40-8A53-4A8A-A033-59FBC16E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22277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910CC0-C030-4901-96CA-49AE8C0C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B4749E-C1C9-46D3-BA16-67AFF5A7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8791D5-F7AE-4BFE-90D3-21476C530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4CC3-99F7-48AE-B374-18390ECAA8FD}" type="datetimeFigureOut">
              <a:rPr lang="es-BO" smtClean="0"/>
              <a:t>18/3/2023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A1D8B7-481B-4F11-BCC9-3CF87BABD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BE6BC6-2506-4ABE-9C21-5BAF24DBF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3A9A6-FEAB-470B-BDB9-2405E7E582DE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5401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2916B-9298-4E49-94B1-59C3510EE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B13AED-ED48-419D-87CD-1F52774D9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B5774F-CEF6-40A3-95FF-6368DCDFD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0934A69-5349-492A-B3DA-061DEF22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18" y="4264066"/>
            <a:ext cx="11363929" cy="19874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8237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77334" y="2042488"/>
            <a:ext cx="1015195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60" dirty="0">
                <a:solidFill>
                  <a:srgbClr val="152E4D"/>
                </a:solidFill>
                <a:latin typeface="Verdana"/>
                <a:cs typeface="Verdana"/>
              </a:rPr>
              <a:t>Instalación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93" dirty="0">
                <a:solidFill>
                  <a:srgbClr val="152E4D"/>
                </a:solidFill>
                <a:latin typeface="Verdana"/>
                <a:cs typeface="Verdana"/>
              </a:rPr>
              <a:t>nuestro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97" dirty="0">
                <a:solidFill>
                  <a:srgbClr val="152E4D"/>
                </a:solidFill>
                <a:latin typeface="Verdana"/>
                <a:cs typeface="Verdana"/>
              </a:rPr>
              <a:t>editor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63" dirty="0">
                <a:solidFill>
                  <a:srgbClr val="152E4D"/>
                </a:solidFill>
                <a:latin typeface="Verdana"/>
                <a:cs typeface="Verdana"/>
              </a:rPr>
              <a:t>código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152E4D"/>
                </a:solidFill>
                <a:latin typeface="Verdana"/>
                <a:cs typeface="Verdana"/>
              </a:rPr>
              <a:t>VScode.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421" y="3396822"/>
            <a:ext cx="5469043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Damos</a:t>
            </a:r>
            <a:r>
              <a:rPr sz="1667" spc="-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click</a:t>
            </a:r>
            <a:r>
              <a:rPr sz="1667" spc="-6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6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finalizar</a:t>
            </a:r>
            <a:r>
              <a:rPr sz="1667" spc="-6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6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6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nos</a:t>
            </a:r>
            <a:r>
              <a:rPr sz="1667" spc="-6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abrirá</a:t>
            </a:r>
            <a:r>
              <a:rPr sz="1667" spc="-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6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interfaz </a:t>
            </a:r>
            <a:r>
              <a:rPr sz="1667" spc="-5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Vscode.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0993" y="2824306"/>
            <a:ext cx="4743449" cy="36766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1151" y="124865"/>
            <a:ext cx="1701799" cy="50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0067" y="1859641"/>
            <a:ext cx="5130799" cy="4673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7" y="1094439"/>
            <a:ext cx="393192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10" dirty="0"/>
              <a:t>Creando</a:t>
            </a:r>
            <a:r>
              <a:rPr sz="3200" spc="-193" dirty="0"/>
              <a:t> </a:t>
            </a:r>
            <a:r>
              <a:rPr sz="3200" spc="127" dirty="0"/>
              <a:t>una</a:t>
            </a:r>
            <a:r>
              <a:rPr sz="3200" spc="-193" dirty="0"/>
              <a:t> </a:t>
            </a:r>
            <a:r>
              <a:rPr sz="3200" spc="67" dirty="0"/>
              <a:t>clase</a:t>
            </a:r>
            <a:endParaRPr sz="3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7727" y="3405535"/>
            <a:ext cx="3756660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03" dirty="0"/>
              <a:t>Jupyter</a:t>
            </a:r>
            <a:r>
              <a:rPr spc="-207" dirty="0"/>
              <a:t> </a:t>
            </a:r>
            <a:r>
              <a:rPr spc="140" dirty="0"/>
              <a:t>Notebook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7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1699" y="3636732"/>
            <a:ext cx="6166445" cy="258054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5" y="2059514"/>
            <a:ext cx="9391227" cy="106300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Jupyter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Notebook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interfaz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0" dirty="0">
                <a:solidFill>
                  <a:srgbClr val="252525"/>
                </a:solidFill>
                <a:latin typeface="Verdana"/>
                <a:cs typeface="Verdana"/>
              </a:rPr>
              <a:t>web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código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abierto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permite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inclusión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texto,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vıdeo,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audio,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imágenes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ası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ejecución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código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través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del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navegador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múltiples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lenguajes.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Esta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ejecución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realiza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mediante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comunicación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núcleo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(Kernel)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cálculo.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8" y="1094434"/>
            <a:ext cx="383709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07" dirty="0"/>
              <a:t>Jupyter</a:t>
            </a:r>
            <a:r>
              <a:rPr sz="3200" spc="-217" dirty="0"/>
              <a:t> </a:t>
            </a:r>
            <a:r>
              <a:rPr sz="3200" spc="147" dirty="0"/>
              <a:t>Notebook</a:t>
            </a:r>
            <a:endParaRPr sz="3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5914" y="2807639"/>
            <a:ext cx="4260849" cy="3682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6" y="2059518"/>
            <a:ext cx="9168553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Jupyter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pueden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crear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famosos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cuadernos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notebooks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esto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pasarnos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nuestros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codigos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facilmente.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3028" y="1092628"/>
            <a:ext cx="383709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07" dirty="0">
                <a:solidFill>
                  <a:srgbClr val="152E4D"/>
                </a:solidFill>
                <a:latin typeface="Verdana"/>
                <a:cs typeface="Verdana"/>
              </a:rPr>
              <a:t>Jupyter</a:t>
            </a:r>
            <a:r>
              <a:rPr sz="3200" spc="-21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7" dirty="0">
                <a:solidFill>
                  <a:srgbClr val="152E4D"/>
                </a:solidFill>
                <a:latin typeface="Verdana"/>
                <a:cs typeface="Verdana"/>
              </a:rPr>
              <a:t>Notebook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1519" y="3405534"/>
            <a:ext cx="4668943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03" dirty="0"/>
              <a:t>Introducción</a:t>
            </a:r>
            <a:r>
              <a:rPr spc="-183" dirty="0"/>
              <a:t> </a:t>
            </a:r>
            <a:r>
              <a:rPr spc="-10" dirty="0"/>
              <a:t>a</a:t>
            </a:r>
            <a:r>
              <a:rPr spc="-183" dirty="0"/>
              <a:t> </a:t>
            </a:r>
            <a:r>
              <a:rPr spc="107" dirty="0"/>
              <a:t>Django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5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3831" y="326124"/>
            <a:ext cx="2108199" cy="1187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1009" y="3096262"/>
            <a:ext cx="6292849" cy="32765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8356" y="2059514"/>
            <a:ext cx="10528723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Django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framework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desarrollo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0" dirty="0">
                <a:solidFill>
                  <a:srgbClr val="252525"/>
                </a:solidFill>
                <a:latin typeface="Verdana"/>
                <a:cs typeface="Verdana"/>
              </a:rPr>
              <a:t>web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código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abierto,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escrito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Python,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respeta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patrón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diseño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conocido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modelo–vista–controlador.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028" y="1092625"/>
            <a:ext cx="383709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07" dirty="0">
                <a:solidFill>
                  <a:srgbClr val="152E4D"/>
                </a:solidFill>
                <a:latin typeface="Verdana"/>
                <a:cs typeface="Verdana"/>
              </a:rPr>
              <a:t>Jupyter</a:t>
            </a:r>
            <a:r>
              <a:rPr sz="3200" spc="-21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7" dirty="0">
                <a:solidFill>
                  <a:srgbClr val="152E4D"/>
                </a:solidFill>
                <a:latin typeface="Verdana"/>
                <a:cs typeface="Verdana"/>
              </a:rPr>
              <a:t>Notebook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39936"/>
            <a:ext cx="7010400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03" dirty="0"/>
              <a:t>Introducción</a:t>
            </a:r>
            <a:r>
              <a:rPr spc="-180" dirty="0"/>
              <a:t> </a:t>
            </a:r>
            <a:r>
              <a:rPr spc="-10" dirty="0"/>
              <a:t>a</a:t>
            </a:r>
            <a:r>
              <a:rPr spc="-180" dirty="0"/>
              <a:t> </a:t>
            </a:r>
            <a:r>
              <a:rPr spc="87" dirty="0"/>
              <a:t>FastAPI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7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934" y="156707"/>
            <a:ext cx="1835149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68" y="38791"/>
            <a:ext cx="3282949" cy="11810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7640" y="2968668"/>
            <a:ext cx="7223916" cy="30357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8356" y="2059514"/>
            <a:ext cx="10571057" cy="7936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FastAPI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marco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0" dirty="0">
                <a:solidFill>
                  <a:srgbClr val="252525"/>
                </a:solidFill>
                <a:latin typeface="Verdana"/>
                <a:cs typeface="Verdana"/>
              </a:rPr>
              <a:t>web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desarrollar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API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RESTful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Python.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FastAPI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basa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Pydantic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escribe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sugerencias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validar,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serializar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deserializar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datos,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generar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automáticamente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documentos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OpenAPI.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028" y="1092623"/>
            <a:ext cx="164295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237" dirty="0">
                <a:solidFill>
                  <a:srgbClr val="152E4D"/>
                </a:solidFill>
                <a:latin typeface="Verdana"/>
                <a:cs typeface="Verdana"/>
              </a:rPr>
              <a:t>F</a:t>
            </a:r>
            <a:r>
              <a:rPr sz="3200" spc="37" dirty="0">
                <a:solidFill>
                  <a:srgbClr val="152E4D"/>
                </a:solidFill>
                <a:latin typeface="Verdana"/>
                <a:cs typeface="Verdana"/>
              </a:rPr>
              <a:t>a</a:t>
            </a:r>
            <a:r>
              <a:rPr sz="3200" spc="-20" dirty="0">
                <a:solidFill>
                  <a:srgbClr val="152E4D"/>
                </a:solidFill>
                <a:latin typeface="Verdana"/>
                <a:cs typeface="Verdana"/>
              </a:rPr>
              <a:t>s</a:t>
            </a:r>
            <a:r>
              <a:rPr sz="3200" spc="110" dirty="0">
                <a:solidFill>
                  <a:srgbClr val="152E4D"/>
                </a:solidFill>
                <a:latin typeface="Verdana"/>
                <a:cs typeface="Verdana"/>
              </a:rPr>
              <a:t>t</a:t>
            </a:r>
            <a:r>
              <a:rPr sz="3200" spc="200" dirty="0">
                <a:solidFill>
                  <a:srgbClr val="152E4D"/>
                </a:solidFill>
                <a:latin typeface="Verdana"/>
                <a:cs typeface="Verdana"/>
              </a:rPr>
              <a:t>A</a:t>
            </a:r>
            <a:r>
              <a:rPr sz="3200" spc="427" dirty="0">
                <a:solidFill>
                  <a:srgbClr val="152E4D"/>
                </a:solidFill>
                <a:latin typeface="Verdana"/>
                <a:cs typeface="Verdana"/>
              </a:rPr>
              <a:t>P</a:t>
            </a:r>
            <a:r>
              <a:rPr sz="3200" spc="-357" dirty="0">
                <a:solidFill>
                  <a:srgbClr val="152E4D"/>
                </a:solidFill>
                <a:latin typeface="Verdana"/>
                <a:cs typeface="Verdana"/>
              </a:rPr>
              <a:t>I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068" y="38793"/>
            <a:ext cx="3282949" cy="11810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7480" y="2717641"/>
            <a:ext cx="5911849" cy="39687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8356" y="2059518"/>
            <a:ext cx="10571057" cy="7936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FastAPI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marco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0" dirty="0">
                <a:solidFill>
                  <a:srgbClr val="252525"/>
                </a:solidFill>
                <a:latin typeface="Verdana"/>
                <a:cs typeface="Verdana"/>
              </a:rPr>
              <a:t>web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desarrollar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API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RESTful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Python.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FastAPI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basa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Pydantic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escribe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sugerencias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validar,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serializar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deserializar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datos,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generar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automáticamente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documentos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OpenAPI.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028" y="1092628"/>
            <a:ext cx="164295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237" dirty="0">
                <a:solidFill>
                  <a:srgbClr val="152E4D"/>
                </a:solidFill>
                <a:latin typeface="Verdana"/>
                <a:cs typeface="Verdana"/>
              </a:rPr>
              <a:t>F</a:t>
            </a:r>
            <a:r>
              <a:rPr sz="3200" spc="37" dirty="0">
                <a:solidFill>
                  <a:srgbClr val="152E4D"/>
                </a:solidFill>
                <a:latin typeface="Verdana"/>
                <a:cs typeface="Verdana"/>
              </a:rPr>
              <a:t>a</a:t>
            </a:r>
            <a:r>
              <a:rPr sz="3200" spc="-20" dirty="0">
                <a:solidFill>
                  <a:srgbClr val="152E4D"/>
                </a:solidFill>
                <a:latin typeface="Verdana"/>
                <a:cs typeface="Verdana"/>
              </a:rPr>
              <a:t>s</a:t>
            </a:r>
            <a:r>
              <a:rPr sz="3200" spc="110" dirty="0">
                <a:solidFill>
                  <a:srgbClr val="152E4D"/>
                </a:solidFill>
                <a:latin typeface="Verdana"/>
                <a:cs typeface="Verdana"/>
              </a:rPr>
              <a:t>t</a:t>
            </a:r>
            <a:r>
              <a:rPr sz="3200" spc="200" dirty="0">
                <a:solidFill>
                  <a:srgbClr val="152E4D"/>
                </a:solidFill>
                <a:latin typeface="Verdana"/>
                <a:cs typeface="Verdana"/>
              </a:rPr>
              <a:t>A</a:t>
            </a:r>
            <a:r>
              <a:rPr sz="3200" spc="427" dirty="0">
                <a:solidFill>
                  <a:srgbClr val="152E4D"/>
                </a:solidFill>
                <a:latin typeface="Verdana"/>
                <a:cs typeface="Verdana"/>
              </a:rPr>
              <a:t>P</a:t>
            </a:r>
            <a:r>
              <a:rPr sz="3200" spc="-357" dirty="0">
                <a:solidFill>
                  <a:srgbClr val="152E4D"/>
                </a:solidFill>
                <a:latin typeface="Verdana"/>
                <a:cs typeface="Verdana"/>
              </a:rPr>
              <a:t>I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019" y="1381732"/>
            <a:ext cx="1015195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60" dirty="0"/>
              <a:t>Instalación</a:t>
            </a:r>
            <a:r>
              <a:rPr sz="3200" spc="-169" dirty="0"/>
              <a:t> </a:t>
            </a:r>
            <a:r>
              <a:rPr sz="3200" spc="143" dirty="0"/>
              <a:t>de</a:t>
            </a:r>
            <a:r>
              <a:rPr sz="3200" spc="-169" dirty="0"/>
              <a:t> </a:t>
            </a:r>
            <a:r>
              <a:rPr sz="3200" spc="93" dirty="0"/>
              <a:t>nuestro</a:t>
            </a:r>
            <a:r>
              <a:rPr sz="3200" spc="-169" dirty="0"/>
              <a:t> </a:t>
            </a:r>
            <a:r>
              <a:rPr sz="3200" spc="97" dirty="0"/>
              <a:t>editor</a:t>
            </a:r>
            <a:r>
              <a:rPr sz="3200" spc="-169" dirty="0"/>
              <a:t> </a:t>
            </a:r>
            <a:r>
              <a:rPr sz="3200" spc="143" dirty="0"/>
              <a:t>de</a:t>
            </a:r>
            <a:r>
              <a:rPr sz="3200" spc="-169" dirty="0"/>
              <a:t> </a:t>
            </a:r>
            <a:r>
              <a:rPr sz="3200" spc="163" dirty="0"/>
              <a:t>código</a:t>
            </a:r>
            <a:r>
              <a:rPr sz="3200" spc="-169" dirty="0"/>
              <a:t> </a:t>
            </a:r>
            <a:r>
              <a:rPr sz="3200" spc="30" dirty="0"/>
              <a:t>VScode.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760147" y="2633626"/>
            <a:ext cx="5467350" cy="106300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algn="just">
              <a:lnSpc>
                <a:spcPct val="105000"/>
              </a:lnSpc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Nos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dirigimos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al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menú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lateral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izquierdo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opción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extensiones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buscamos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Python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opción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dice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Python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for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VScode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le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damos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instalar.</a:t>
            </a:r>
            <a:endParaRPr sz="1667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75047" y="2372574"/>
            <a:ext cx="5278543" cy="4362450"/>
            <a:chOff x="10162570" y="3558861"/>
            <a:chExt cx="7917815" cy="65436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2570" y="3558861"/>
              <a:ext cx="6657974" cy="65436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035227" y="4551917"/>
              <a:ext cx="2020570" cy="1791970"/>
            </a:xfrm>
            <a:custGeom>
              <a:avLst/>
              <a:gdLst/>
              <a:ahLst/>
              <a:cxnLst/>
              <a:rect l="l" t="t" r="r" b="b"/>
              <a:pathLst>
                <a:path w="2020569" h="1791970">
                  <a:moveTo>
                    <a:pt x="2020241" y="0"/>
                  </a:moveTo>
                  <a:lnTo>
                    <a:pt x="0" y="1791718"/>
                  </a:lnTo>
                </a:path>
              </a:pathLst>
            </a:custGeom>
            <a:ln w="476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2237" y="6282175"/>
              <a:ext cx="166384" cy="16436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676003" y="6052681"/>
              <a:ext cx="2380615" cy="1537970"/>
            </a:xfrm>
            <a:custGeom>
              <a:avLst/>
              <a:gdLst/>
              <a:ahLst/>
              <a:cxnLst/>
              <a:rect l="l" t="t" r="r" b="b"/>
              <a:pathLst>
                <a:path w="2380615" h="1537970">
                  <a:moveTo>
                    <a:pt x="2380208" y="0"/>
                  </a:moveTo>
                  <a:lnTo>
                    <a:pt x="0" y="1537646"/>
                  </a:lnTo>
                </a:path>
              </a:pathLst>
            </a:custGeom>
            <a:ln w="476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52128" y="7519431"/>
              <a:ext cx="166446" cy="16765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928356" y="1207670"/>
            <a:ext cx="1015195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60" dirty="0">
                <a:solidFill>
                  <a:srgbClr val="152E4D"/>
                </a:solidFill>
                <a:latin typeface="Verdana"/>
                <a:cs typeface="Verdana"/>
              </a:rPr>
              <a:t>Instalación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93" dirty="0">
                <a:solidFill>
                  <a:srgbClr val="152E4D"/>
                </a:solidFill>
                <a:latin typeface="Verdana"/>
                <a:cs typeface="Verdana"/>
              </a:rPr>
              <a:t>nuestro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97" dirty="0">
                <a:solidFill>
                  <a:srgbClr val="152E4D"/>
                </a:solidFill>
                <a:latin typeface="Verdana"/>
                <a:cs typeface="Verdana"/>
              </a:rPr>
              <a:t>editor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63" dirty="0">
                <a:solidFill>
                  <a:srgbClr val="152E4D"/>
                </a:solidFill>
                <a:latin typeface="Verdana"/>
                <a:cs typeface="Verdana"/>
              </a:rPr>
              <a:t>código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152E4D"/>
                </a:solidFill>
                <a:latin typeface="Verdana"/>
                <a:cs typeface="Verdana"/>
              </a:rPr>
              <a:t>VScode.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356" y="1928427"/>
            <a:ext cx="9970346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Al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final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nos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mostrará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pantalla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abajo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eso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sería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todo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instalación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Vscode,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cerramos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Vscode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volvemos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252525"/>
                </a:solidFill>
                <a:latin typeface="Verdana"/>
                <a:cs typeface="Verdana"/>
              </a:rPr>
              <a:t>abrir.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7448" y="2790984"/>
            <a:ext cx="5575300" cy="38290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3434" y="3405534"/>
            <a:ext cx="4435279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03" dirty="0" err="1"/>
              <a:t>Entornos</a:t>
            </a:r>
            <a:r>
              <a:rPr spc="-207" dirty="0"/>
              <a:t> </a:t>
            </a:r>
            <a:r>
              <a:rPr spc="113" dirty="0"/>
              <a:t>O</a:t>
            </a:r>
            <a:r>
              <a:rPr lang="es-ES" spc="113" dirty="0"/>
              <a:t>n</a:t>
            </a:r>
            <a:r>
              <a:rPr spc="113" dirty="0"/>
              <a:t>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5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1970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113" y="3896362"/>
            <a:ext cx="9626599" cy="2762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6" y="2059514"/>
            <a:ext cx="9282853" cy="13246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entornos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online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son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conocido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compiladores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online,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no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requiere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instalar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ninguna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aplicación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nuestro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sistema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operativo,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funciona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navegador.</a:t>
            </a:r>
            <a:endParaRPr sz="1667" dirty="0">
              <a:latin typeface="Verdana"/>
              <a:cs typeface="Verdana"/>
            </a:endParaRPr>
          </a:p>
          <a:p>
            <a:pPr>
              <a:spcBef>
                <a:spcPts val="33"/>
              </a:spcBef>
            </a:pPr>
            <a:endParaRPr sz="1700" dirty="0">
              <a:latin typeface="Verdana"/>
              <a:cs typeface="Verdana"/>
            </a:endParaRPr>
          </a:p>
          <a:p>
            <a:pPr marL="8467" marR="7183056">
              <a:lnSpc>
                <a:spcPct val="105000"/>
              </a:lnSpc>
            </a:pP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https://replit.com/ 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7" dirty="0">
                <a:solidFill>
                  <a:srgbClr val="252525"/>
                </a:solidFill>
                <a:latin typeface="Verdana"/>
                <a:cs typeface="Verdana"/>
              </a:rPr>
              <a:t>https://jupyter.org/</a:t>
            </a:r>
            <a:endParaRPr sz="1667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7" y="1094436"/>
            <a:ext cx="337820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10" dirty="0"/>
              <a:t>Entornos</a:t>
            </a:r>
            <a:r>
              <a:rPr sz="3200" spc="-220" dirty="0"/>
              <a:t> </a:t>
            </a:r>
            <a:r>
              <a:rPr sz="3200" spc="117" dirty="0"/>
              <a:t>online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297336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D82D8-BBFA-49C5-AE15-0E7AF61C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02156"/>
            <a:ext cx="11029616" cy="1013800"/>
          </a:xfrm>
        </p:spPr>
        <p:txBody>
          <a:bodyPr/>
          <a:lstStyle/>
          <a:p>
            <a:pPr algn="ctr"/>
            <a:r>
              <a:rPr lang="es-B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CBD152-E868-4B33-B533-879C93E3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9E1152-52F6-4D0D-B0D1-C307BACD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83" y="1715956"/>
            <a:ext cx="9193642" cy="26567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0CBA883-EB15-4C4C-B2D2-1C86F36D1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83" y="4863479"/>
            <a:ext cx="9084046" cy="199064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84F0240-5186-482A-9BAE-2C7D0D2C4AE8}"/>
              </a:ext>
            </a:extLst>
          </p:cNvPr>
          <p:cNvSpPr txBox="1">
            <a:spLocks/>
          </p:cNvSpPr>
          <p:nvPr/>
        </p:nvSpPr>
        <p:spPr>
          <a:xfrm>
            <a:off x="283425" y="3865774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B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CONSTANTES</a:t>
            </a:r>
          </a:p>
        </p:txBody>
      </p:sp>
    </p:spTree>
    <p:extLst>
      <p:ext uri="{BB962C8B-B14F-4D97-AF65-F5344CB8AC3E}">
        <p14:creationId xmlns:p14="http://schemas.microsoft.com/office/powerpoint/2010/main" val="2988171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D82D8-BBFA-49C5-AE15-0E7AF61C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02156"/>
            <a:ext cx="11029616" cy="1013800"/>
          </a:xfrm>
        </p:spPr>
        <p:txBody>
          <a:bodyPr/>
          <a:lstStyle/>
          <a:p>
            <a:pPr algn="ctr"/>
            <a:r>
              <a:rPr lang="es-B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PALABRAS RESERVADAS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CBD152-E868-4B33-B533-879C93E3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AE347D-1F2D-487A-BAA3-75BE5533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08" y="2164312"/>
            <a:ext cx="9793067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93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4DB17-C462-4310-96C4-AEE28EF6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TIPOS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255D21-6AF6-48EE-84BD-1D1B4B5A7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0C8D3D2-3747-4E05-8B0C-6B65CEA6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87" y="1715956"/>
            <a:ext cx="8567224" cy="48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55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31D5D-4D0C-487F-8269-828E7F9A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EXPRESIONES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0FEB28-81FC-4B51-86D7-26E9B3B95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EF78E3-B47F-4DC8-AACA-122C2856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61" y="2470717"/>
            <a:ext cx="10359646" cy="24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26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D82D8-BBFA-49C5-AE15-0E7AF61C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pPr algn="ctr"/>
            <a:r>
              <a:rPr lang="es-B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COMENTARIOS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CBD152-E868-4B33-B533-879C93E3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1CF080-2736-4429-ABB6-D22D1BBE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63" y="1506101"/>
            <a:ext cx="9935962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4624" y="3138123"/>
            <a:ext cx="7762240" cy="4598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933" spc="123" dirty="0"/>
              <a:t>Preparando</a:t>
            </a:r>
            <a:r>
              <a:rPr sz="2933" spc="-167" dirty="0"/>
              <a:t> </a:t>
            </a:r>
            <a:r>
              <a:rPr sz="2933" spc="87" dirty="0"/>
              <a:t>nuestro</a:t>
            </a:r>
            <a:r>
              <a:rPr sz="2933" spc="-163" dirty="0"/>
              <a:t> </a:t>
            </a:r>
            <a:r>
              <a:rPr sz="2933" spc="107" dirty="0"/>
              <a:t>entorno</a:t>
            </a:r>
            <a:r>
              <a:rPr sz="2933" spc="-163" dirty="0"/>
              <a:t> </a:t>
            </a:r>
            <a:r>
              <a:rPr sz="2933" spc="130" dirty="0"/>
              <a:t>de</a:t>
            </a:r>
            <a:r>
              <a:rPr sz="2933" spc="-163" dirty="0"/>
              <a:t> </a:t>
            </a:r>
            <a:r>
              <a:rPr sz="2933" spc="-3" dirty="0"/>
              <a:t>trabajo.</a:t>
            </a:r>
            <a:endParaRPr sz="2933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0510" y="1039631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0CFAE-FEC0-45B3-A109-B2ED3246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OPERADORES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E39B7D1-4417-4103-BC9D-759F441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908288"/>
            <a:ext cx="6253383" cy="49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DDD08B6-FD18-48E7-857E-048B0ACC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788" y="1007185"/>
            <a:ext cx="3973757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56D74CA-210B-4C9D-89F2-591043F3D8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788" y="4292539"/>
            <a:ext cx="3973757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7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0CFAE-FEC0-45B3-A109-B2ED3246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OPERADORES LOGICOS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99F57-543B-4528-A9C8-53E5204D6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b="0" i="0" dirty="0">
                <a:solidFill>
                  <a:srgbClr val="B85C00"/>
                </a:solidFill>
                <a:effectLst/>
                <a:latin typeface="Monaco"/>
              </a:rPr>
              <a:t># El Blog de Negu 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DE5548-09EF-4BAE-A71D-4C7A0219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2" y="1909598"/>
            <a:ext cx="6984298" cy="2206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A19884-468F-45A0-A06E-FE35C576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2" y="4291529"/>
            <a:ext cx="6984298" cy="204168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4427D2B-CBDB-424D-BA01-890FBA634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32" y="3095599"/>
            <a:ext cx="6706268" cy="20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347" y="3117561"/>
            <a:ext cx="9721003" cy="4598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933" spc="110" dirty="0"/>
              <a:t>Escribiendo</a:t>
            </a:r>
            <a:r>
              <a:rPr sz="2933" spc="-160" dirty="0"/>
              <a:t> </a:t>
            </a:r>
            <a:r>
              <a:rPr sz="2933" spc="87" dirty="0"/>
              <a:t>nuestro</a:t>
            </a:r>
            <a:r>
              <a:rPr sz="2933" spc="-157" dirty="0"/>
              <a:t> </a:t>
            </a:r>
            <a:r>
              <a:rPr sz="2933" spc="97" dirty="0"/>
              <a:t>primer</a:t>
            </a:r>
            <a:r>
              <a:rPr sz="2933" spc="-157" dirty="0"/>
              <a:t> </a:t>
            </a:r>
            <a:r>
              <a:rPr sz="2933" spc="110" dirty="0"/>
              <a:t>programa</a:t>
            </a:r>
            <a:r>
              <a:rPr sz="2933" spc="-157" dirty="0"/>
              <a:t> </a:t>
            </a:r>
            <a:r>
              <a:rPr sz="2933" spc="150" dirty="0"/>
              <a:t>con</a:t>
            </a:r>
            <a:r>
              <a:rPr sz="2933" spc="-157" dirty="0"/>
              <a:t> </a:t>
            </a:r>
            <a:r>
              <a:rPr sz="2933" spc="147" dirty="0"/>
              <a:t>Python</a:t>
            </a:r>
            <a:endParaRPr sz="2933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3163" y="1172594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187" y="1360589"/>
            <a:ext cx="685842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210" dirty="0"/>
              <a:t>Mi</a:t>
            </a:r>
            <a:r>
              <a:rPr sz="3200" spc="-180" dirty="0"/>
              <a:t> </a:t>
            </a:r>
            <a:r>
              <a:rPr sz="3200" spc="107" dirty="0"/>
              <a:t>primer</a:t>
            </a:r>
            <a:r>
              <a:rPr sz="3200" spc="-177" dirty="0"/>
              <a:t> </a:t>
            </a:r>
            <a:r>
              <a:rPr sz="3200" spc="120" dirty="0"/>
              <a:t>programa</a:t>
            </a:r>
            <a:r>
              <a:rPr sz="3200" spc="-177" dirty="0"/>
              <a:t> </a:t>
            </a:r>
            <a:r>
              <a:rPr sz="3200" spc="163" dirty="0"/>
              <a:t>con</a:t>
            </a:r>
            <a:r>
              <a:rPr sz="3200" spc="-180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14186" y="1984073"/>
            <a:ext cx="10411037" cy="15037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133" spc="-3" dirty="0">
                <a:solidFill>
                  <a:srgbClr val="0000CC"/>
                </a:solidFill>
                <a:latin typeface="Arial MT"/>
                <a:cs typeface="Arial MT"/>
              </a:rPr>
              <a:t>print</a:t>
            </a:r>
            <a:r>
              <a:rPr sz="2133" spc="-3" dirty="0">
                <a:latin typeface="Arial MT"/>
                <a:cs typeface="Arial MT"/>
              </a:rPr>
              <a:t>(</a:t>
            </a:r>
            <a:r>
              <a:rPr sz="2133" spc="-3" dirty="0">
                <a:solidFill>
                  <a:srgbClr val="A52929"/>
                </a:solidFill>
                <a:latin typeface="Arial MT"/>
                <a:cs typeface="Arial MT"/>
              </a:rPr>
              <a:t>'Hola</a:t>
            </a:r>
            <a:r>
              <a:rPr sz="2133" spc="-33" dirty="0">
                <a:solidFill>
                  <a:srgbClr val="A52929"/>
                </a:solidFill>
                <a:latin typeface="Arial MT"/>
                <a:cs typeface="Arial MT"/>
              </a:rPr>
              <a:t> </a:t>
            </a:r>
            <a:r>
              <a:rPr sz="2133" spc="-3" dirty="0">
                <a:solidFill>
                  <a:srgbClr val="A52929"/>
                </a:solidFill>
                <a:latin typeface="Arial MT"/>
                <a:cs typeface="Arial MT"/>
              </a:rPr>
              <a:t>Mundo'</a:t>
            </a:r>
            <a:r>
              <a:rPr sz="2133" spc="-3" dirty="0">
                <a:latin typeface="Arial MT"/>
                <a:cs typeface="Arial MT"/>
              </a:rPr>
              <a:t>)</a:t>
            </a:r>
            <a:endParaRPr sz="2133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33">
              <a:latin typeface="Arial MT"/>
              <a:cs typeface="Arial MT"/>
            </a:endParaRPr>
          </a:p>
          <a:p>
            <a:pPr marL="8467" marR="3387">
              <a:lnSpc>
                <a:spcPts val="2200"/>
              </a:lnSpc>
              <a:spcBef>
                <a:spcPts val="1853"/>
              </a:spcBef>
            </a:pPr>
            <a:r>
              <a:rPr sz="1867" spc="60" dirty="0">
                <a:solidFill>
                  <a:srgbClr val="252525"/>
                </a:solidFill>
                <a:latin typeface="Verdana"/>
                <a:cs typeface="Verdana"/>
              </a:rPr>
              <a:t>Abra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editor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8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3" dirty="0">
                <a:solidFill>
                  <a:srgbClr val="252525"/>
                </a:solidFill>
                <a:latin typeface="Verdana"/>
                <a:cs typeface="Verdana"/>
              </a:rPr>
              <a:t>código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0" dirty="0">
                <a:solidFill>
                  <a:srgbClr val="252525"/>
                </a:solidFill>
                <a:latin typeface="Verdana"/>
                <a:cs typeface="Verdana"/>
              </a:rPr>
              <a:t>Vscode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6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47" dirty="0">
                <a:solidFill>
                  <a:srgbClr val="252525"/>
                </a:solidFill>
                <a:latin typeface="Verdana"/>
                <a:cs typeface="Verdana"/>
              </a:rPr>
              <a:t>escriba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47" dirty="0">
                <a:solidFill>
                  <a:srgbClr val="252525"/>
                </a:solidFill>
                <a:latin typeface="Verdana"/>
                <a:cs typeface="Verdana"/>
              </a:rPr>
              <a:t>línea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8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3" dirty="0">
                <a:solidFill>
                  <a:srgbClr val="252525"/>
                </a:solidFill>
                <a:latin typeface="Verdana"/>
                <a:cs typeface="Verdana"/>
              </a:rPr>
              <a:t>código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8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27" dirty="0">
                <a:solidFill>
                  <a:srgbClr val="252525"/>
                </a:solidFill>
                <a:latin typeface="Verdana"/>
                <a:cs typeface="Verdana"/>
              </a:rPr>
              <a:t>arriba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6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67" dirty="0">
                <a:solidFill>
                  <a:srgbClr val="252525"/>
                </a:solidFill>
                <a:latin typeface="Verdana"/>
                <a:cs typeface="Verdana"/>
              </a:rPr>
              <a:t>guárdelo </a:t>
            </a:r>
            <a:r>
              <a:rPr sz="1867" spc="-646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0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0" dirty="0">
                <a:solidFill>
                  <a:srgbClr val="252525"/>
                </a:solidFill>
                <a:latin typeface="Verdana"/>
                <a:cs typeface="Verdana"/>
              </a:rPr>
              <a:t>nombre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0" dirty="0">
                <a:solidFill>
                  <a:srgbClr val="252525"/>
                </a:solidFill>
                <a:latin typeface="Verdana"/>
                <a:cs typeface="Verdana"/>
              </a:rPr>
              <a:t>le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47" dirty="0">
                <a:solidFill>
                  <a:srgbClr val="252525"/>
                </a:solidFill>
                <a:latin typeface="Verdana"/>
                <a:cs typeface="Verdana"/>
              </a:rPr>
              <a:t>parezca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6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83" dirty="0">
                <a:solidFill>
                  <a:srgbClr val="252525"/>
                </a:solidFill>
                <a:latin typeface="Verdana"/>
                <a:cs typeface="Verdana"/>
              </a:rPr>
              <a:t>no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47" dirty="0">
                <a:solidFill>
                  <a:srgbClr val="252525"/>
                </a:solidFill>
                <a:latin typeface="Verdana"/>
                <a:cs typeface="Verdana"/>
              </a:rPr>
              <a:t>olvide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0" dirty="0">
                <a:solidFill>
                  <a:srgbClr val="252525"/>
                </a:solidFill>
                <a:latin typeface="Verdana"/>
                <a:cs typeface="Verdana"/>
              </a:rPr>
              <a:t>poner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47" dirty="0">
                <a:solidFill>
                  <a:srgbClr val="252525"/>
                </a:solidFill>
                <a:latin typeface="Verdana"/>
                <a:cs typeface="Verdana"/>
              </a:rPr>
              <a:t>extensión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53" dirty="0">
                <a:solidFill>
                  <a:srgbClr val="252525"/>
                </a:solidFill>
                <a:latin typeface="Verdana"/>
                <a:cs typeface="Verdana"/>
              </a:rPr>
              <a:t>.py</a:t>
            </a:r>
            <a:endParaRPr sz="1867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783" y="1039825"/>
            <a:ext cx="8874760" cy="509541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8467" marR="3387">
              <a:lnSpc>
                <a:spcPts val="3800"/>
              </a:lnSpc>
              <a:spcBef>
                <a:spcPts val="173"/>
              </a:spcBef>
            </a:pPr>
            <a:r>
              <a:rPr sz="3200" spc="117" dirty="0"/>
              <a:t>Ejecutando</a:t>
            </a:r>
            <a:r>
              <a:rPr sz="3200" spc="-173" dirty="0"/>
              <a:t> </a:t>
            </a:r>
            <a:r>
              <a:rPr sz="3200" spc="93" dirty="0"/>
              <a:t>nuestro</a:t>
            </a:r>
            <a:r>
              <a:rPr sz="3200" spc="-173" dirty="0"/>
              <a:t> </a:t>
            </a:r>
            <a:r>
              <a:rPr sz="3200" spc="107" dirty="0"/>
              <a:t>primer</a:t>
            </a:r>
            <a:r>
              <a:rPr sz="3200" spc="-169" dirty="0"/>
              <a:t> </a:t>
            </a:r>
            <a:r>
              <a:rPr sz="3200" spc="120" dirty="0"/>
              <a:t>programa</a:t>
            </a:r>
            <a:r>
              <a:rPr sz="3200" spc="-173" dirty="0"/>
              <a:t> </a:t>
            </a:r>
            <a:r>
              <a:rPr sz="3200" spc="163" dirty="0"/>
              <a:t>con </a:t>
            </a:r>
            <a:r>
              <a:rPr sz="3200" spc="-1117" dirty="0"/>
              <a:t> </a:t>
            </a:r>
            <a:r>
              <a:rPr sz="3200" spc="160" dirty="0"/>
              <a:t>Python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814186" y="3456883"/>
            <a:ext cx="3507317" cy="534761"/>
          </a:xfrm>
          <a:prstGeom prst="rect">
            <a:avLst/>
          </a:prstGeom>
        </p:spPr>
        <p:txBody>
          <a:bodyPr vert="horz" wrap="square" lIns="0" tIns="21589" rIns="0" bIns="0" rtlCol="0">
            <a:spAutoFit/>
          </a:bodyPr>
          <a:lstStyle/>
          <a:p>
            <a:pPr marL="8467" marR="3387">
              <a:lnSpc>
                <a:spcPts val="1953"/>
              </a:lnSpc>
              <a:spcBef>
                <a:spcPts val="169"/>
              </a:spcBef>
              <a:tabLst>
                <a:tab pos="1409770" algn="l"/>
                <a:tab pos="1991460" algn="l"/>
                <a:tab pos="3093028" algn="l"/>
              </a:tabLst>
            </a:pP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33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2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h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n 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Vscode,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2068" y="3704533"/>
            <a:ext cx="240495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1284034" algn="l"/>
                <a:tab pos="1893241" algn="l"/>
              </a:tabLst>
            </a:pP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debemos	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dar	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click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187" y="3952183"/>
            <a:ext cx="3508163" cy="791241"/>
          </a:xfrm>
          <a:prstGeom prst="rect">
            <a:avLst/>
          </a:prstGeom>
        </p:spPr>
        <p:txBody>
          <a:bodyPr vert="horz" wrap="square" lIns="0" tIns="21589" rIns="0" bIns="0" rtlCol="0">
            <a:spAutoFit/>
          </a:bodyPr>
          <a:lstStyle/>
          <a:p>
            <a:pPr marL="8467" marR="3387" algn="just">
              <a:lnSpc>
                <a:spcPts val="1953"/>
              </a:lnSpc>
              <a:spcBef>
                <a:spcPts val="169"/>
              </a:spcBef>
            </a:pP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derecho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nuestra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hoja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-5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luego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rpesionar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“Run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Python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File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in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terminal”.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186" y="2334699"/>
            <a:ext cx="3504777" cy="115751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133" spc="-3" dirty="0">
                <a:solidFill>
                  <a:srgbClr val="0000CC"/>
                </a:solidFill>
                <a:latin typeface="Arial MT"/>
                <a:cs typeface="Arial MT"/>
              </a:rPr>
              <a:t>print</a:t>
            </a:r>
            <a:r>
              <a:rPr sz="2133" spc="-3" dirty="0">
                <a:latin typeface="Arial MT"/>
                <a:cs typeface="Arial MT"/>
              </a:rPr>
              <a:t>(</a:t>
            </a:r>
            <a:r>
              <a:rPr sz="2133" spc="-3" dirty="0">
                <a:solidFill>
                  <a:srgbClr val="A52929"/>
                </a:solidFill>
                <a:latin typeface="Arial MT"/>
                <a:cs typeface="Arial MT"/>
              </a:rPr>
              <a:t>'Hola</a:t>
            </a:r>
            <a:r>
              <a:rPr sz="2133" spc="-33" dirty="0">
                <a:solidFill>
                  <a:srgbClr val="A52929"/>
                </a:solidFill>
                <a:latin typeface="Arial MT"/>
                <a:cs typeface="Arial MT"/>
              </a:rPr>
              <a:t> </a:t>
            </a:r>
            <a:r>
              <a:rPr sz="2133" spc="-3" dirty="0">
                <a:solidFill>
                  <a:srgbClr val="A52929"/>
                </a:solidFill>
                <a:latin typeface="Arial MT"/>
                <a:cs typeface="Arial MT"/>
              </a:rPr>
              <a:t>Mundo'</a:t>
            </a:r>
            <a:r>
              <a:rPr sz="2133" spc="-3" dirty="0">
                <a:latin typeface="Arial MT"/>
                <a:cs typeface="Arial MT"/>
              </a:rPr>
              <a:t>)</a:t>
            </a:r>
            <a:endParaRPr sz="2133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33">
              <a:latin typeface="Arial MT"/>
              <a:cs typeface="Arial MT"/>
            </a:endParaRPr>
          </a:p>
          <a:p>
            <a:pPr marL="8467">
              <a:spcBef>
                <a:spcPts val="1643"/>
              </a:spcBef>
              <a:tabLst>
                <a:tab pos="702768" algn="l"/>
                <a:tab pos="1546937" algn="l"/>
                <a:tab pos="2645542" algn="l"/>
              </a:tabLst>
            </a:pPr>
            <a:r>
              <a:rPr sz="1667" spc="2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ra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80" dirty="0">
                <a:solidFill>
                  <a:srgbClr val="252525"/>
                </a:solidFill>
                <a:latin typeface="Verdana"/>
                <a:cs typeface="Verdana"/>
              </a:rPr>
              <a:t>j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endParaRPr sz="1667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35232" y="1569659"/>
            <a:ext cx="6453293" cy="4910243"/>
            <a:chOff x="7852847" y="2354487"/>
            <a:chExt cx="9679940" cy="73653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1043" y="2354487"/>
              <a:ext cx="8791575" cy="73437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76659" y="8315691"/>
              <a:ext cx="5029200" cy="1380490"/>
            </a:xfrm>
            <a:custGeom>
              <a:avLst/>
              <a:gdLst/>
              <a:ahLst/>
              <a:cxnLst/>
              <a:rect l="l" t="t" r="r" b="b"/>
              <a:pathLst>
                <a:path w="5029200" h="1380490">
                  <a:moveTo>
                    <a:pt x="0" y="1380142"/>
                  </a:moveTo>
                  <a:lnTo>
                    <a:pt x="5028904" y="0"/>
                  </a:lnTo>
                </a:path>
              </a:pathLst>
            </a:custGeom>
            <a:ln w="4762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5812" y="8216666"/>
              <a:ext cx="158485" cy="185431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817" y="1654160"/>
            <a:ext cx="9237979" cy="509541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8467" marR="3387">
              <a:lnSpc>
                <a:spcPts val="3800"/>
              </a:lnSpc>
              <a:spcBef>
                <a:spcPts val="173"/>
              </a:spcBef>
            </a:pPr>
            <a:r>
              <a:rPr sz="3200" spc="103" dirty="0"/>
              <a:t>Resultado</a:t>
            </a:r>
            <a:r>
              <a:rPr sz="3200" spc="-173" dirty="0"/>
              <a:t> </a:t>
            </a:r>
            <a:r>
              <a:rPr sz="3200" spc="143" dirty="0"/>
              <a:t>de</a:t>
            </a:r>
            <a:r>
              <a:rPr sz="3200" spc="-169" dirty="0"/>
              <a:t> </a:t>
            </a:r>
            <a:r>
              <a:rPr sz="3200" spc="93" dirty="0"/>
              <a:t>nuestro</a:t>
            </a:r>
            <a:r>
              <a:rPr sz="3200" spc="-173" dirty="0"/>
              <a:t> </a:t>
            </a:r>
            <a:r>
              <a:rPr sz="3200" spc="107" dirty="0"/>
              <a:t>primer</a:t>
            </a:r>
            <a:r>
              <a:rPr sz="3200" spc="-169" dirty="0"/>
              <a:t> </a:t>
            </a:r>
            <a:r>
              <a:rPr sz="3200" spc="120" dirty="0"/>
              <a:t>programa</a:t>
            </a:r>
            <a:r>
              <a:rPr sz="3200" spc="-173" dirty="0"/>
              <a:t> </a:t>
            </a:r>
            <a:r>
              <a:rPr sz="3200" spc="163" dirty="0"/>
              <a:t>con </a:t>
            </a:r>
            <a:r>
              <a:rPr sz="3200" spc="-111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14186" y="3849861"/>
            <a:ext cx="3507740" cy="52151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R="8044" algn="r">
              <a:lnSpc>
                <a:spcPts val="1977"/>
              </a:lnSpc>
              <a:spcBef>
                <a:spcPts val="67"/>
              </a:spcBef>
              <a:tabLst>
                <a:tab pos="1399610" algn="l"/>
                <a:tab pos="2041839" algn="l"/>
                <a:tab pos="3294121" algn="l"/>
              </a:tabLst>
            </a:pP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33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230" dirty="0">
                <a:solidFill>
                  <a:srgbClr val="252525"/>
                </a:solidFill>
                <a:latin typeface="Verdana"/>
                <a:cs typeface="Verdana"/>
              </a:rPr>
              <a:t>,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rá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endParaRPr sz="1667">
              <a:latin typeface="Verdana"/>
              <a:cs typeface="Verdana"/>
            </a:endParaRPr>
          </a:p>
          <a:p>
            <a:pPr marR="3387" algn="r">
              <a:lnSpc>
                <a:spcPts val="1977"/>
              </a:lnSpc>
            </a:pP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186" y="4097511"/>
            <a:ext cx="3039110" cy="534761"/>
          </a:xfrm>
          <a:prstGeom prst="rect">
            <a:avLst/>
          </a:prstGeom>
        </p:spPr>
        <p:txBody>
          <a:bodyPr vert="horz" wrap="square" lIns="0" tIns="21589" rIns="0" bIns="0" rtlCol="0">
            <a:spAutoFit/>
          </a:bodyPr>
          <a:lstStyle/>
          <a:p>
            <a:pPr marL="8467" marR="3387">
              <a:lnSpc>
                <a:spcPts val="1953"/>
              </a:lnSpc>
              <a:spcBef>
                <a:spcPts val="169"/>
              </a:spcBef>
              <a:tabLst>
                <a:tab pos="1242545" algn="l"/>
                <a:tab pos="1711199" algn="l"/>
                <a:tab pos="2091795" algn="l"/>
              </a:tabLst>
            </a:pP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l 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Vscode.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186" y="2906586"/>
            <a:ext cx="3506893" cy="98311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133" spc="-3" dirty="0">
                <a:solidFill>
                  <a:srgbClr val="0000CC"/>
                </a:solidFill>
                <a:latin typeface="Arial MT"/>
                <a:cs typeface="Arial MT"/>
              </a:rPr>
              <a:t>print</a:t>
            </a:r>
            <a:r>
              <a:rPr sz="2133" spc="-3" dirty="0">
                <a:latin typeface="Arial MT"/>
                <a:cs typeface="Arial MT"/>
              </a:rPr>
              <a:t>(</a:t>
            </a:r>
            <a:r>
              <a:rPr sz="2133" spc="-3" dirty="0">
                <a:solidFill>
                  <a:srgbClr val="A52929"/>
                </a:solidFill>
                <a:latin typeface="Arial MT"/>
                <a:cs typeface="Arial MT"/>
              </a:rPr>
              <a:t>'Hola</a:t>
            </a:r>
            <a:r>
              <a:rPr sz="2133" spc="-33" dirty="0">
                <a:solidFill>
                  <a:srgbClr val="A52929"/>
                </a:solidFill>
                <a:latin typeface="Arial MT"/>
                <a:cs typeface="Arial MT"/>
              </a:rPr>
              <a:t> </a:t>
            </a:r>
            <a:r>
              <a:rPr sz="2133" spc="-3" dirty="0">
                <a:solidFill>
                  <a:srgbClr val="A52929"/>
                </a:solidFill>
                <a:latin typeface="Arial MT"/>
                <a:cs typeface="Arial MT"/>
              </a:rPr>
              <a:t>Mundo'</a:t>
            </a:r>
            <a:r>
              <a:rPr sz="2133" spc="-3" dirty="0">
                <a:latin typeface="Arial MT"/>
                <a:cs typeface="Arial MT"/>
              </a:rPr>
              <a:t>)</a:t>
            </a:r>
            <a:endParaRPr sz="2133">
              <a:latin typeface="Arial MT"/>
              <a:cs typeface="Arial MT"/>
            </a:endParaRPr>
          </a:p>
          <a:p>
            <a:pPr>
              <a:spcBef>
                <a:spcPts val="3"/>
              </a:spcBef>
            </a:pPr>
            <a:endParaRPr sz="2533">
              <a:latin typeface="Arial MT"/>
              <a:cs typeface="Arial MT"/>
            </a:endParaRPr>
          </a:p>
          <a:p>
            <a:pPr marL="8467">
              <a:tabLst>
                <a:tab pos="695571" algn="l"/>
                <a:tab pos="1303085" algn="l"/>
                <a:tab pos="2647659" algn="l"/>
              </a:tabLst>
            </a:pP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z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80" dirty="0">
                <a:solidFill>
                  <a:srgbClr val="252525"/>
                </a:solidFill>
                <a:latin typeface="Verdana"/>
                <a:cs typeface="Verdana"/>
              </a:rPr>
              <a:t>j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endParaRPr sz="1667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62813" y="2396817"/>
            <a:ext cx="6642100" cy="3908213"/>
            <a:chOff x="7744219" y="3595225"/>
            <a:chExt cx="9963150" cy="58623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4219" y="3595225"/>
              <a:ext cx="9963149" cy="34861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03955" y="5190605"/>
              <a:ext cx="861060" cy="4243070"/>
            </a:xfrm>
            <a:custGeom>
              <a:avLst/>
              <a:gdLst/>
              <a:ahLst/>
              <a:cxnLst/>
              <a:rect l="l" t="t" r="r" b="b"/>
              <a:pathLst>
                <a:path w="861059" h="4243070">
                  <a:moveTo>
                    <a:pt x="0" y="4242631"/>
                  </a:moveTo>
                  <a:lnTo>
                    <a:pt x="860779" y="0"/>
                  </a:lnTo>
                </a:path>
              </a:pathLst>
            </a:custGeom>
            <a:ln w="47665">
              <a:solidFill>
                <a:srgbClr val="FF82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5635" y="5049982"/>
              <a:ext cx="187676" cy="1552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52713" y="4790794"/>
              <a:ext cx="1543050" cy="314960"/>
            </a:xfrm>
            <a:custGeom>
              <a:avLst/>
              <a:gdLst/>
              <a:ahLst/>
              <a:cxnLst/>
              <a:rect l="l" t="t" r="r" b="b"/>
              <a:pathLst>
                <a:path w="1543050" h="314960">
                  <a:moveTo>
                    <a:pt x="1521052" y="314339"/>
                  </a:moveTo>
                  <a:lnTo>
                    <a:pt x="21458" y="314339"/>
                  </a:lnTo>
                  <a:lnTo>
                    <a:pt x="13116" y="312666"/>
                  </a:lnTo>
                  <a:lnTo>
                    <a:pt x="6294" y="308105"/>
                  </a:lnTo>
                  <a:lnTo>
                    <a:pt x="1689" y="301349"/>
                  </a:lnTo>
                  <a:lnTo>
                    <a:pt x="0" y="293087"/>
                  </a:lnTo>
                  <a:lnTo>
                    <a:pt x="0" y="21251"/>
                  </a:lnTo>
                  <a:lnTo>
                    <a:pt x="1689" y="12990"/>
                  </a:lnTo>
                  <a:lnTo>
                    <a:pt x="6294" y="6233"/>
                  </a:lnTo>
                  <a:lnTo>
                    <a:pt x="13116" y="1673"/>
                  </a:lnTo>
                  <a:lnTo>
                    <a:pt x="21458" y="0"/>
                  </a:lnTo>
                  <a:lnTo>
                    <a:pt x="1521052" y="0"/>
                  </a:lnTo>
                  <a:lnTo>
                    <a:pt x="1529393" y="1673"/>
                  </a:lnTo>
                  <a:lnTo>
                    <a:pt x="1536215" y="6233"/>
                  </a:lnTo>
                  <a:lnTo>
                    <a:pt x="1540820" y="12990"/>
                  </a:lnTo>
                  <a:lnTo>
                    <a:pt x="1542510" y="21251"/>
                  </a:lnTo>
                  <a:lnTo>
                    <a:pt x="21458" y="21251"/>
                  </a:lnTo>
                  <a:lnTo>
                    <a:pt x="21458" y="42503"/>
                  </a:lnTo>
                  <a:lnTo>
                    <a:pt x="42916" y="42503"/>
                  </a:lnTo>
                  <a:lnTo>
                    <a:pt x="42916" y="271835"/>
                  </a:lnTo>
                  <a:lnTo>
                    <a:pt x="21458" y="271835"/>
                  </a:lnTo>
                  <a:lnTo>
                    <a:pt x="21458" y="293087"/>
                  </a:lnTo>
                  <a:lnTo>
                    <a:pt x="1542510" y="293087"/>
                  </a:lnTo>
                  <a:lnTo>
                    <a:pt x="1540820" y="301349"/>
                  </a:lnTo>
                  <a:lnTo>
                    <a:pt x="1536215" y="308105"/>
                  </a:lnTo>
                  <a:lnTo>
                    <a:pt x="1529393" y="312666"/>
                  </a:lnTo>
                  <a:lnTo>
                    <a:pt x="1521052" y="314339"/>
                  </a:lnTo>
                  <a:close/>
                </a:path>
                <a:path w="1543050" h="314960">
                  <a:moveTo>
                    <a:pt x="42916" y="42503"/>
                  </a:moveTo>
                  <a:lnTo>
                    <a:pt x="21458" y="42503"/>
                  </a:lnTo>
                  <a:lnTo>
                    <a:pt x="21458" y="21251"/>
                  </a:lnTo>
                  <a:lnTo>
                    <a:pt x="42916" y="21251"/>
                  </a:lnTo>
                  <a:lnTo>
                    <a:pt x="42916" y="42503"/>
                  </a:lnTo>
                  <a:close/>
                </a:path>
                <a:path w="1543050" h="314960">
                  <a:moveTo>
                    <a:pt x="1499593" y="42503"/>
                  </a:moveTo>
                  <a:lnTo>
                    <a:pt x="42916" y="42503"/>
                  </a:lnTo>
                  <a:lnTo>
                    <a:pt x="42916" y="21251"/>
                  </a:lnTo>
                  <a:lnTo>
                    <a:pt x="1499593" y="21251"/>
                  </a:lnTo>
                  <a:lnTo>
                    <a:pt x="1499593" y="42503"/>
                  </a:lnTo>
                  <a:close/>
                </a:path>
                <a:path w="1543050" h="314960">
                  <a:moveTo>
                    <a:pt x="1521052" y="293087"/>
                  </a:moveTo>
                  <a:lnTo>
                    <a:pt x="1499593" y="293087"/>
                  </a:lnTo>
                  <a:lnTo>
                    <a:pt x="1499593" y="21251"/>
                  </a:lnTo>
                  <a:lnTo>
                    <a:pt x="1521052" y="21251"/>
                  </a:lnTo>
                  <a:lnTo>
                    <a:pt x="1521052" y="42503"/>
                  </a:lnTo>
                  <a:lnTo>
                    <a:pt x="1542510" y="42503"/>
                  </a:lnTo>
                  <a:lnTo>
                    <a:pt x="1542510" y="271835"/>
                  </a:lnTo>
                  <a:lnTo>
                    <a:pt x="1521052" y="271835"/>
                  </a:lnTo>
                  <a:lnTo>
                    <a:pt x="1521052" y="293087"/>
                  </a:lnTo>
                  <a:close/>
                </a:path>
                <a:path w="1543050" h="314960">
                  <a:moveTo>
                    <a:pt x="1542510" y="42503"/>
                  </a:moveTo>
                  <a:lnTo>
                    <a:pt x="1521052" y="42503"/>
                  </a:lnTo>
                  <a:lnTo>
                    <a:pt x="1521052" y="21251"/>
                  </a:lnTo>
                  <a:lnTo>
                    <a:pt x="1542510" y="21251"/>
                  </a:lnTo>
                  <a:lnTo>
                    <a:pt x="1542510" y="42503"/>
                  </a:lnTo>
                  <a:close/>
                </a:path>
                <a:path w="1543050" h="314960">
                  <a:moveTo>
                    <a:pt x="42916" y="293087"/>
                  </a:moveTo>
                  <a:lnTo>
                    <a:pt x="21458" y="293087"/>
                  </a:lnTo>
                  <a:lnTo>
                    <a:pt x="21458" y="271835"/>
                  </a:lnTo>
                  <a:lnTo>
                    <a:pt x="42916" y="271835"/>
                  </a:lnTo>
                  <a:lnTo>
                    <a:pt x="42916" y="293087"/>
                  </a:lnTo>
                  <a:close/>
                </a:path>
                <a:path w="1543050" h="314960">
                  <a:moveTo>
                    <a:pt x="1499593" y="293087"/>
                  </a:moveTo>
                  <a:lnTo>
                    <a:pt x="42916" y="293087"/>
                  </a:lnTo>
                  <a:lnTo>
                    <a:pt x="42916" y="271835"/>
                  </a:lnTo>
                  <a:lnTo>
                    <a:pt x="1499593" y="271835"/>
                  </a:lnTo>
                  <a:lnTo>
                    <a:pt x="1499593" y="293087"/>
                  </a:lnTo>
                  <a:close/>
                </a:path>
                <a:path w="1543050" h="314960">
                  <a:moveTo>
                    <a:pt x="1542510" y="293087"/>
                  </a:moveTo>
                  <a:lnTo>
                    <a:pt x="1521052" y="293087"/>
                  </a:lnTo>
                  <a:lnTo>
                    <a:pt x="1521052" y="271835"/>
                  </a:lnTo>
                  <a:lnTo>
                    <a:pt x="1542510" y="271835"/>
                  </a:lnTo>
                  <a:lnTo>
                    <a:pt x="1542510" y="293087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5669" y="3267225"/>
            <a:ext cx="504063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03" dirty="0"/>
              <a:t>Comentarios</a:t>
            </a:r>
            <a:r>
              <a:rPr sz="3200" spc="-187" dirty="0"/>
              <a:t> </a:t>
            </a:r>
            <a:r>
              <a:rPr sz="3200" spc="123" dirty="0"/>
              <a:t>en</a:t>
            </a:r>
            <a:r>
              <a:rPr sz="3200" spc="-187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8223" y="1193156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337" y="1295125"/>
            <a:ext cx="581660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76" dirty="0"/>
              <a:t>Los</a:t>
            </a:r>
            <a:r>
              <a:rPr sz="3200" spc="-177" dirty="0"/>
              <a:t> </a:t>
            </a:r>
            <a:r>
              <a:rPr sz="3200" spc="110" dirty="0"/>
              <a:t>comentarios</a:t>
            </a:r>
            <a:r>
              <a:rPr sz="3200" spc="-173" dirty="0"/>
              <a:t> </a:t>
            </a:r>
            <a:r>
              <a:rPr sz="3200" spc="123" dirty="0"/>
              <a:t>en</a:t>
            </a:r>
            <a:r>
              <a:rPr sz="3200" spc="-177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627326" y="2262599"/>
            <a:ext cx="4337473" cy="1560683"/>
          </a:xfrm>
          <a:prstGeom prst="rect">
            <a:avLst/>
          </a:prstGeom>
        </p:spPr>
        <p:txBody>
          <a:bodyPr vert="horz" wrap="square" lIns="0" tIns="21589" rIns="0" bIns="0" rtlCol="0">
            <a:spAutoFit/>
          </a:bodyPr>
          <a:lstStyle/>
          <a:p>
            <a:pPr marL="200670" marR="3387" indent="-148597">
              <a:lnSpc>
                <a:spcPts val="1953"/>
              </a:lnSpc>
              <a:spcBef>
                <a:spcPts val="169"/>
              </a:spcBef>
              <a:buClr>
                <a:srgbClr val="000000"/>
              </a:buClr>
              <a:buAutoNum type="arabicPeriod"/>
              <a:tabLst>
                <a:tab pos="201093" algn="l"/>
              </a:tabLst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comentarios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pueden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usar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explicar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código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Python.</a:t>
            </a:r>
            <a:endParaRPr sz="1667">
              <a:latin typeface="Verdana"/>
              <a:cs typeface="Verdana"/>
            </a:endParaRPr>
          </a:p>
          <a:p>
            <a:pPr marL="200670" indent="-192626">
              <a:lnSpc>
                <a:spcPts val="1863"/>
              </a:lnSpc>
              <a:buClr>
                <a:srgbClr val="000000"/>
              </a:buClr>
              <a:buAutoNum type="arabicPeriod"/>
              <a:tabLst>
                <a:tab pos="201093" algn="l"/>
              </a:tabLst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comentarios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pueden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usar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endParaRPr sz="1667">
              <a:latin typeface="Verdana"/>
              <a:cs typeface="Verdana"/>
            </a:endParaRPr>
          </a:p>
          <a:p>
            <a:pPr marL="200670">
              <a:lnSpc>
                <a:spcPts val="1950"/>
              </a:lnSpc>
            </a:pP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hacer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código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sea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más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legible.</a:t>
            </a:r>
            <a:endParaRPr sz="1667">
              <a:latin typeface="Verdana"/>
              <a:cs typeface="Verdana"/>
            </a:endParaRPr>
          </a:p>
          <a:p>
            <a:pPr marL="200670" marR="14394" indent="-191780">
              <a:lnSpc>
                <a:spcPts val="1953"/>
              </a:lnSpc>
              <a:spcBef>
                <a:spcPts val="80"/>
              </a:spcBef>
              <a:buClr>
                <a:srgbClr val="000000"/>
              </a:buClr>
              <a:buAutoNum type="arabicPeriod" startAt="3"/>
              <a:tabLst>
                <a:tab pos="201093" algn="l"/>
              </a:tabLst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comentarios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son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guía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programador.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836" y="2086293"/>
            <a:ext cx="5353050" cy="44322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200" y="2241024"/>
            <a:ext cx="69849" cy="698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8350" y="2122512"/>
            <a:ext cx="4259157" cy="1547859"/>
          </a:xfrm>
          <a:prstGeom prst="rect">
            <a:avLst/>
          </a:prstGeom>
        </p:spPr>
        <p:txBody>
          <a:bodyPr vert="horz" wrap="square" lIns="0" tIns="21589" rIns="0" bIns="0" rtlCol="0">
            <a:spAutoFit/>
          </a:bodyPr>
          <a:lstStyle/>
          <a:p>
            <a:pPr marL="8467" marR="3387">
              <a:lnSpc>
                <a:spcPts val="1953"/>
              </a:lnSpc>
              <a:spcBef>
                <a:spcPts val="169"/>
              </a:spcBef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comentarios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comienzan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 </a:t>
            </a:r>
            <a:r>
              <a:rPr sz="1667" spc="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í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69" dirty="0">
                <a:solidFill>
                  <a:srgbClr val="252525"/>
                </a:solidFill>
                <a:latin typeface="Verdana"/>
                <a:cs typeface="Verdana"/>
              </a:rPr>
              <a:t>#</a:t>
            </a:r>
            <a:r>
              <a:rPr sz="1667" spc="-230" dirty="0">
                <a:solidFill>
                  <a:srgbClr val="252525"/>
                </a:solidFill>
                <a:latin typeface="Verdana"/>
                <a:cs typeface="Verdana"/>
              </a:rPr>
              <a:t>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h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33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á</a:t>
            </a:r>
            <a:r>
              <a:rPr sz="1667" spc="-230" dirty="0">
                <a:solidFill>
                  <a:srgbClr val="252525"/>
                </a:solidFill>
                <a:latin typeface="Verdana"/>
                <a:cs typeface="Verdana"/>
              </a:rPr>
              <a:t>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s 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decir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no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los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ejecutará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como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parte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del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código:</a:t>
            </a:r>
            <a:endParaRPr sz="1667">
              <a:latin typeface="Verdana"/>
              <a:cs typeface="Verdana"/>
            </a:endParaRPr>
          </a:p>
          <a:p>
            <a:pPr marL="8467">
              <a:lnSpc>
                <a:spcPts val="1857"/>
              </a:lnSpc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comentarios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pueden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colocar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al</a:t>
            </a:r>
            <a:endParaRPr sz="1667">
              <a:latin typeface="Verdana"/>
              <a:cs typeface="Verdana"/>
            </a:endParaRPr>
          </a:p>
          <a:p>
            <a:pPr marL="8467">
              <a:lnSpc>
                <a:spcPts val="1977"/>
              </a:lnSpc>
            </a:pP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inicio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final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línea.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200" y="3231624"/>
            <a:ext cx="69849" cy="698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3337" y="1510185"/>
            <a:ext cx="690202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10" dirty="0"/>
              <a:t>Creando</a:t>
            </a:r>
            <a:r>
              <a:rPr sz="3200" spc="-177" dirty="0"/>
              <a:t> </a:t>
            </a:r>
            <a:r>
              <a:rPr sz="3200" spc="110" dirty="0"/>
              <a:t>comentarios</a:t>
            </a:r>
            <a:r>
              <a:rPr sz="3200" spc="-173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4920" y="2650058"/>
            <a:ext cx="5962650" cy="13080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5460" y="4773640"/>
            <a:ext cx="5746750" cy="63499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9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1430" y="3135799"/>
            <a:ext cx="426720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67" dirty="0"/>
              <a:t>Variables</a:t>
            </a:r>
            <a:r>
              <a:rPr sz="3200" spc="-197" dirty="0"/>
              <a:t> </a:t>
            </a:r>
            <a:r>
              <a:rPr sz="3200" spc="123" dirty="0"/>
              <a:t>en</a:t>
            </a:r>
            <a:r>
              <a:rPr sz="3200" spc="-19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0876" y="1057541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665" y="893299"/>
            <a:ext cx="734060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23" dirty="0"/>
              <a:t>Preparación</a:t>
            </a:r>
            <a:r>
              <a:rPr sz="3200" spc="-177" dirty="0"/>
              <a:t> </a:t>
            </a:r>
            <a:r>
              <a:rPr sz="3200" spc="143" dirty="0"/>
              <a:t>de</a:t>
            </a:r>
            <a:r>
              <a:rPr sz="3200" spc="-173" dirty="0"/>
              <a:t> </a:t>
            </a:r>
            <a:r>
              <a:rPr sz="3200" spc="117" dirty="0"/>
              <a:t>entorno</a:t>
            </a:r>
            <a:r>
              <a:rPr sz="3200" spc="-173" dirty="0"/>
              <a:t> </a:t>
            </a:r>
            <a:r>
              <a:rPr sz="3200" spc="143" dirty="0"/>
              <a:t>de</a:t>
            </a:r>
            <a:r>
              <a:rPr sz="3200" spc="-173" dirty="0"/>
              <a:t> </a:t>
            </a:r>
            <a:r>
              <a:rPr sz="3200" spc="50" dirty="0"/>
              <a:t>trabajo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098570" y="1473849"/>
            <a:ext cx="10410190" cy="1040520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467" marR="3387">
              <a:lnSpc>
                <a:spcPts val="2200"/>
              </a:lnSpc>
              <a:spcBef>
                <a:spcPts val="173"/>
              </a:spcBef>
            </a:pP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</a:rPr>
              <a:t>Antes</a:t>
            </a:r>
            <a:r>
              <a:rPr sz="1867" spc="-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8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3" dirty="0">
                <a:solidFill>
                  <a:srgbClr val="252525"/>
                </a:solidFill>
                <a:latin typeface="Verdana"/>
                <a:cs typeface="Verdana"/>
              </a:rPr>
              <a:t>poder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0" dirty="0">
                <a:solidFill>
                  <a:srgbClr val="252525"/>
                </a:solidFill>
                <a:latin typeface="Verdana"/>
                <a:cs typeface="Verdana"/>
              </a:rPr>
              <a:t>crear</a:t>
            </a:r>
            <a:r>
              <a:rPr sz="1867" spc="-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3" dirty="0">
                <a:solidFill>
                  <a:srgbClr val="252525"/>
                </a:solidFill>
                <a:latin typeface="Verdana"/>
                <a:cs typeface="Verdana"/>
              </a:rPr>
              <a:t>nuestro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60" dirty="0">
                <a:solidFill>
                  <a:srgbClr val="252525"/>
                </a:solidFill>
                <a:latin typeface="Verdana"/>
                <a:cs typeface="Verdana"/>
              </a:rPr>
              <a:t>primer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7" dirty="0">
                <a:solidFill>
                  <a:srgbClr val="252525"/>
                </a:solidFill>
                <a:latin typeface="Verdana"/>
                <a:cs typeface="Verdana"/>
              </a:rPr>
              <a:t>programa,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87" dirty="0">
                <a:solidFill>
                  <a:srgbClr val="252525"/>
                </a:solidFill>
                <a:latin typeface="Verdana"/>
                <a:cs typeface="Verdana"/>
              </a:rPr>
              <a:t>debemos</a:t>
            </a:r>
            <a:r>
              <a:rPr sz="1867" spc="-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23" dirty="0">
                <a:solidFill>
                  <a:srgbClr val="252525"/>
                </a:solidFill>
                <a:latin typeface="Verdana"/>
                <a:cs typeface="Verdana"/>
              </a:rPr>
              <a:t>verificar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3" dirty="0">
                <a:solidFill>
                  <a:srgbClr val="252525"/>
                </a:solidFill>
                <a:latin typeface="Verdana"/>
                <a:cs typeface="Verdana"/>
              </a:rPr>
              <a:t>si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3" dirty="0">
                <a:solidFill>
                  <a:srgbClr val="252525"/>
                </a:solidFill>
                <a:latin typeface="Verdana"/>
                <a:cs typeface="Verdana"/>
              </a:rPr>
              <a:t>nuestro</a:t>
            </a:r>
            <a:r>
              <a:rPr sz="1867" spc="-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" dirty="0">
                <a:solidFill>
                  <a:srgbClr val="252525"/>
                </a:solidFill>
                <a:latin typeface="Verdana"/>
                <a:cs typeface="Verdana"/>
              </a:rPr>
              <a:t>SO </a:t>
            </a:r>
            <a:r>
              <a:rPr sz="1867" spc="-6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3" dirty="0">
                <a:solidFill>
                  <a:srgbClr val="252525"/>
                </a:solidFill>
                <a:latin typeface="Verdana"/>
                <a:cs typeface="Verdana"/>
              </a:rPr>
              <a:t>tenemos</a:t>
            </a:r>
            <a:r>
              <a:rPr sz="18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instalado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47" dirty="0">
                <a:solidFill>
                  <a:srgbClr val="252525"/>
                </a:solidFill>
                <a:latin typeface="Verdana"/>
                <a:cs typeface="Verdana"/>
              </a:rPr>
              <a:t>Python.</a:t>
            </a:r>
            <a:endParaRPr sz="1867" dirty="0">
              <a:latin typeface="Verdana"/>
              <a:cs typeface="Verdana"/>
            </a:endParaRPr>
          </a:p>
          <a:p>
            <a:pPr marL="8467">
              <a:spcBef>
                <a:spcPts val="1293"/>
              </a:spcBef>
            </a:pPr>
            <a:r>
              <a:rPr sz="1867" spc="70" dirty="0">
                <a:solidFill>
                  <a:srgbClr val="252525"/>
                </a:solidFill>
                <a:latin typeface="Verdana"/>
                <a:cs typeface="Verdana"/>
              </a:rPr>
              <a:t>Abrimos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consola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8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00" dirty="0">
                <a:solidFill>
                  <a:srgbClr val="252525"/>
                </a:solidFill>
                <a:latin typeface="Verdana"/>
                <a:cs typeface="Verdana"/>
              </a:rPr>
              <a:t>comando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8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10" dirty="0">
                <a:solidFill>
                  <a:srgbClr val="252525"/>
                </a:solidFill>
                <a:latin typeface="Verdana"/>
                <a:cs typeface="Verdana"/>
              </a:rPr>
              <a:t>Windows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6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7" dirty="0">
                <a:solidFill>
                  <a:srgbClr val="252525"/>
                </a:solidFill>
                <a:latin typeface="Verdana"/>
                <a:cs typeface="Verdana"/>
              </a:rPr>
              <a:t>escribimos: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8570" y="3374268"/>
            <a:ext cx="2049780" cy="3367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133" spc="-3" dirty="0">
                <a:solidFill>
                  <a:srgbClr val="0000CC"/>
                </a:solidFill>
                <a:latin typeface="Arial MT"/>
                <a:cs typeface="Arial MT"/>
              </a:rPr>
              <a:t>Python</a:t>
            </a:r>
            <a:r>
              <a:rPr sz="2133" spc="-57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2133" spc="-3" dirty="0">
                <a:solidFill>
                  <a:srgbClr val="0000CC"/>
                </a:solidFill>
                <a:latin typeface="Arial MT"/>
                <a:cs typeface="Arial MT"/>
              </a:rPr>
              <a:t>–-version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0427" y="3609481"/>
            <a:ext cx="5632450" cy="454825"/>
          </a:xfrm>
          <a:prstGeom prst="rect">
            <a:avLst/>
          </a:prstGeom>
        </p:spPr>
        <p:txBody>
          <a:bodyPr vert="horz" wrap="square" lIns="0" tIns="18626" rIns="0" bIns="0" rtlCol="0">
            <a:spAutoFit/>
          </a:bodyPr>
          <a:lstStyle/>
          <a:p>
            <a:pPr marL="8467" marR="3387">
              <a:lnSpc>
                <a:spcPts val="1700"/>
              </a:lnSpc>
              <a:spcBef>
                <a:spcPts val="146"/>
              </a:spcBef>
              <a:tabLst>
                <a:tab pos="336990" algn="l"/>
                <a:tab pos="836548" algn="l"/>
                <a:tab pos="1794600" algn="l"/>
                <a:tab pos="2355544" algn="l"/>
                <a:tab pos="3372019" algn="l"/>
                <a:tab pos="4328376" algn="l"/>
                <a:tab pos="4855876" algn="l"/>
                <a:tab pos="5380412" algn="l"/>
              </a:tabLst>
            </a:pPr>
            <a:r>
              <a:rPr sz="1433" spc="-67" dirty="0">
                <a:solidFill>
                  <a:srgbClr val="FF8200"/>
                </a:solidFill>
                <a:latin typeface="Verdana"/>
                <a:cs typeface="Verdana"/>
              </a:rPr>
              <a:t>S</a:t>
            </a:r>
            <a:r>
              <a:rPr sz="1433" spc="7" dirty="0">
                <a:solidFill>
                  <a:srgbClr val="FF8200"/>
                </a:solidFill>
                <a:latin typeface="Verdana"/>
                <a:cs typeface="Verdana"/>
              </a:rPr>
              <a:t>i</a:t>
            </a:r>
            <a:r>
              <a:rPr sz="1433" dirty="0">
                <a:solidFill>
                  <a:srgbClr val="FF8200"/>
                </a:solidFill>
                <a:latin typeface="Verdana"/>
                <a:cs typeface="Verdana"/>
              </a:rPr>
              <a:t>	</a:t>
            </a:r>
            <a:r>
              <a:rPr sz="1433" spc="90" dirty="0">
                <a:solidFill>
                  <a:srgbClr val="FF8200"/>
                </a:solidFill>
                <a:latin typeface="Verdana"/>
                <a:cs typeface="Verdana"/>
              </a:rPr>
              <a:t>n</a:t>
            </a:r>
            <a:r>
              <a:rPr sz="1433" spc="63" dirty="0">
                <a:solidFill>
                  <a:srgbClr val="FF8200"/>
                </a:solidFill>
                <a:latin typeface="Verdana"/>
                <a:cs typeface="Verdana"/>
              </a:rPr>
              <a:t>o</a:t>
            </a:r>
            <a:r>
              <a:rPr sz="1433" spc="-27" dirty="0">
                <a:solidFill>
                  <a:srgbClr val="FF8200"/>
                </a:solidFill>
                <a:latin typeface="Verdana"/>
                <a:cs typeface="Verdana"/>
              </a:rPr>
              <a:t>s</a:t>
            </a:r>
            <a:r>
              <a:rPr sz="1433" dirty="0">
                <a:solidFill>
                  <a:srgbClr val="FF8200"/>
                </a:solidFill>
                <a:latin typeface="Verdana"/>
                <a:cs typeface="Verdana"/>
              </a:rPr>
              <a:t>	</a:t>
            </a:r>
            <a:r>
              <a:rPr sz="1433" spc="147" dirty="0">
                <a:solidFill>
                  <a:srgbClr val="FF8200"/>
                </a:solidFill>
                <a:latin typeface="Verdana"/>
                <a:cs typeface="Verdana"/>
              </a:rPr>
              <a:t>m</a:t>
            </a:r>
            <a:r>
              <a:rPr sz="1433" spc="87" dirty="0">
                <a:solidFill>
                  <a:srgbClr val="FF8200"/>
                </a:solidFill>
                <a:latin typeface="Verdana"/>
                <a:cs typeface="Verdana"/>
              </a:rPr>
              <a:t>u</a:t>
            </a:r>
            <a:r>
              <a:rPr sz="1433" spc="47" dirty="0">
                <a:solidFill>
                  <a:srgbClr val="FF8200"/>
                </a:solidFill>
                <a:latin typeface="Verdana"/>
                <a:cs typeface="Verdana"/>
              </a:rPr>
              <a:t>e</a:t>
            </a:r>
            <a:r>
              <a:rPr sz="1433" spc="-7" dirty="0">
                <a:solidFill>
                  <a:srgbClr val="FF8200"/>
                </a:solidFill>
                <a:latin typeface="Verdana"/>
                <a:cs typeface="Verdana"/>
              </a:rPr>
              <a:t>s</a:t>
            </a:r>
            <a:r>
              <a:rPr sz="1433" spc="50" dirty="0">
                <a:solidFill>
                  <a:srgbClr val="FF8200"/>
                </a:solidFill>
                <a:latin typeface="Verdana"/>
                <a:cs typeface="Verdana"/>
              </a:rPr>
              <a:t>t</a:t>
            </a:r>
            <a:r>
              <a:rPr sz="1433" spc="-3" dirty="0">
                <a:solidFill>
                  <a:srgbClr val="FF8200"/>
                </a:solidFill>
                <a:latin typeface="Verdana"/>
                <a:cs typeface="Verdana"/>
              </a:rPr>
              <a:t>r</a:t>
            </a:r>
            <a:r>
              <a:rPr sz="1433" dirty="0">
                <a:solidFill>
                  <a:srgbClr val="FF8200"/>
                </a:solidFill>
                <a:latin typeface="Verdana"/>
                <a:cs typeface="Verdana"/>
              </a:rPr>
              <a:t>a	</a:t>
            </a:r>
            <a:r>
              <a:rPr sz="1433" spc="47" dirty="0">
                <a:solidFill>
                  <a:srgbClr val="FF8200"/>
                </a:solidFill>
                <a:latin typeface="Verdana"/>
                <a:cs typeface="Verdana"/>
              </a:rPr>
              <a:t>e</a:t>
            </a:r>
            <a:r>
              <a:rPr sz="1433" spc="-7" dirty="0">
                <a:solidFill>
                  <a:srgbClr val="FF8200"/>
                </a:solidFill>
                <a:latin typeface="Verdana"/>
                <a:cs typeface="Verdana"/>
              </a:rPr>
              <a:t>s</a:t>
            </a:r>
            <a:r>
              <a:rPr sz="1433" spc="50" dirty="0">
                <a:solidFill>
                  <a:srgbClr val="FF8200"/>
                </a:solidFill>
                <a:latin typeface="Verdana"/>
                <a:cs typeface="Verdana"/>
              </a:rPr>
              <a:t>t</a:t>
            </a:r>
            <a:r>
              <a:rPr sz="1433" spc="27" dirty="0">
                <a:solidFill>
                  <a:srgbClr val="FF8200"/>
                </a:solidFill>
                <a:latin typeface="Verdana"/>
                <a:cs typeface="Verdana"/>
              </a:rPr>
              <a:t>e</a:t>
            </a:r>
            <a:r>
              <a:rPr sz="1433" dirty="0">
                <a:solidFill>
                  <a:srgbClr val="FF8200"/>
                </a:solidFill>
                <a:latin typeface="Verdana"/>
                <a:cs typeface="Verdana"/>
              </a:rPr>
              <a:t>	</a:t>
            </a:r>
            <a:r>
              <a:rPr sz="1433" spc="147" dirty="0">
                <a:solidFill>
                  <a:srgbClr val="FF8200"/>
                </a:solidFill>
                <a:latin typeface="Verdana"/>
                <a:cs typeface="Verdana"/>
              </a:rPr>
              <a:t>m</a:t>
            </a:r>
            <a:r>
              <a:rPr sz="1433" spc="47" dirty="0">
                <a:solidFill>
                  <a:srgbClr val="FF8200"/>
                </a:solidFill>
                <a:latin typeface="Verdana"/>
                <a:cs typeface="Verdana"/>
              </a:rPr>
              <a:t>e</a:t>
            </a:r>
            <a:r>
              <a:rPr sz="1433" spc="90" dirty="0">
                <a:solidFill>
                  <a:srgbClr val="FF8200"/>
                </a:solidFill>
                <a:latin typeface="Verdana"/>
                <a:cs typeface="Verdana"/>
              </a:rPr>
              <a:t>n</a:t>
            </a:r>
            <a:r>
              <a:rPr sz="1433" spc="-7" dirty="0">
                <a:solidFill>
                  <a:srgbClr val="FF8200"/>
                </a:solidFill>
                <a:latin typeface="Verdana"/>
                <a:cs typeface="Verdana"/>
              </a:rPr>
              <a:t>s</a:t>
            </a:r>
            <a:r>
              <a:rPr sz="1433" spc="20" dirty="0">
                <a:solidFill>
                  <a:srgbClr val="FF8200"/>
                </a:solidFill>
                <a:latin typeface="Verdana"/>
                <a:cs typeface="Verdana"/>
              </a:rPr>
              <a:t>a</a:t>
            </a:r>
            <a:r>
              <a:rPr sz="1433" spc="-67" dirty="0">
                <a:solidFill>
                  <a:srgbClr val="FF8200"/>
                </a:solidFill>
                <a:latin typeface="Verdana"/>
                <a:cs typeface="Verdana"/>
              </a:rPr>
              <a:t>j</a:t>
            </a:r>
            <a:r>
              <a:rPr sz="1433" spc="47" dirty="0">
                <a:solidFill>
                  <a:srgbClr val="FF8200"/>
                </a:solidFill>
                <a:latin typeface="Verdana"/>
                <a:cs typeface="Verdana"/>
              </a:rPr>
              <a:t>e</a:t>
            </a:r>
            <a:r>
              <a:rPr sz="1433" spc="-197" dirty="0">
                <a:solidFill>
                  <a:srgbClr val="FF8200"/>
                </a:solidFill>
                <a:latin typeface="Verdana"/>
                <a:cs typeface="Verdana"/>
              </a:rPr>
              <a:t>,</a:t>
            </a:r>
            <a:r>
              <a:rPr sz="1433" dirty="0">
                <a:solidFill>
                  <a:srgbClr val="FF8200"/>
                </a:solidFill>
                <a:latin typeface="Verdana"/>
                <a:cs typeface="Verdana"/>
              </a:rPr>
              <a:t>	</a:t>
            </a:r>
            <a:r>
              <a:rPr sz="1433" spc="-7" dirty="0">
                <a:solidFill>
                  <a:srgbClr val="FF8200"/>
                </a:solidFill>
                <a:latin typeface="Verdana"/>
                <a:cs typeface="Verdana"/>
              </a:rPr>
              <a:t>s</a:t>
            </a:r>
            <a:r>
              <a:rPr sz="1433" spc="27" dirty="0">
                <a:solidFill>
                  <a:srgbClr val="FF8200"/>
                </a:solidFill>
                <a:latin typeface="Verdana"/>
                <a:cs typeface="Verdana"/>
              </a:rPr>
              <a:t>i</a:t>
            </a:r>
            <a:r>
              <a:rPr sz="1433" spc="120" dirty="0">
                <a:solidFill>
                  <a:srgbClr val="FF8200"/>
                </a:solidFill>
                <a:latin typeface="Verdana"/>
                <a:cs typeface="Verdana"/>
              </a:rPr>
              <a:t>g</a:t>
            </a:r>
            <a:r>
              <a:rPr sz="1433" spc="90" dirty="0">
                <a:solidFill>
                  <a:srgbClr val="FF8200"/>
                </a:solidFill>
                <a:latin typeface="Verdana"/>
                <a:cs typeface="Verdana"/>
              </a:rPr>
              <a:t>n</a:t>
            </a:r>
            <a:r>
              <a:rPr sz="1433" spc="27" dirty="0">
                <a:solidFill>
                  <a:srgbClr val="FF8200"/>
                </a:solidFill>
                <a:latin typeface="Verdana"/>
                <a:cs typeface="Verdana"/>
              </a:rPr>
              <a:t>i</a:t>
            </a:r>
            <a:r>
              <a:rPr sz="1433" spc="23" dirty="0">
                <a:solidFill>
                  <a:srgbClr val="FF8200"/>
                </a:solidFill>
                <a:latin typeface="Verdana"/>
                <a:cs typeface="Verdana"/>
              </a:rPr>
              <a:t>f</a:t>
            </a:r>
            <a:r>
              <a:rPr sz="1433" spc="27" dirty="0">
                <a:solidFill>
                  <a:srgbClr val="FF8200"/>
                </a:solidFill>
                <a:latin typeface="Verdana"/>
                <a:cs typeface="Verdana"/>
              </a:rPr>
              <a:t>i</a:t>
            </a:r>
            <a:r>
              <a:rPr sz="1433" spc="93" dirty="0">
                <a:solidFill>
                  <a:srgbClr val="FF8200"/>
                </a:solidFill>
                <a:latin typeface="Verdana"/>
                <a:cs typeface="Verdana"/>
              </a:rPr>
              <a:t>c</a:t>
            </a:r>
            <a:r>
              <a:rPr sz="1433" dirty="0">
                <a:solidFill>
                  <a:srgbClr val="FF8200"/>
                </a:solidFill>
                <a:latin typeface="Verdana"/>
                <a:cs typeface="Verdana"/>
              </a:rPr>
              <a:t>a	</a:t>
            </a:r>
            <a:r>
              <a:rPr sz="1433" spc="107" dirty="0">
                <a:solidFill>
                  <a:srgbClr val="FF8200"/>
                </a:solidFill>
                <a:latin typeface="Verdana"/>
                <a:cs typeface="Verdana"/>
              </a:rPr>
              <a:t>q</a:t>
            </a:r>
            <a:r>
              <a:rPr sz="1433" spc="87" dirty="0">
                <a:solidFill>
                  <a:srgbClr val="FF8200"/>
                </a:solidFill>
                <a:latin typeface="Verdana"/>
                <a:cs typeface="Verdana"/>
              </a:rPr>
              <a:t>u</a:t>
            </a:r>
            <a:r>
              <a:rPr sz="1433" spc="27" dirty="0">
                <a:solidFill>
                  <a:srgbClr val="FF8200"/>
                </a:solidFill>
                <a:latin typeface="Verdana"/>
                <a:cs typeface="Verdana"/>
              </a:rPr>
              <a:t>e</a:t>
            </a:r>
            <a:r>
              <a:rPr sz="1433" dirty="0">
                <a:solidFill>
                  <a:srgbClr val="FF8200"/>
                </a:solidFill>
                <a:latin typeface="Verdana"/>
                <a:cs typeface="Verdana"/>
              </a:rPr>
              <a:t>	</a:t>
            </a:r>
            <a:r>
              <a:rPr sz="1433" spc="20" dirty="0">
                <a:solidFill>
                  <a:srgbClr val="FF8200"/>
                </a:solidFill>
                <a:latin typeface="Verdana"/>
                <a:cs typeface="Verdana"/>
              </a:rPr>
              <a:t>a</a:t>
            </a:r>
            <a:r>
              <a:rPr sz="1433" spc="87" dirty="0">
                <a:solidFill>
                  <a:srgbClr val="FF8200"/>
                </a:solidFill>
                <a:latin typeface="Verdana"/>
                <a:cs typeface="Verdana"/>
              </a:rPr>
              <a:t>ú</a:t>
            </a:r>
            <a:r>
              <a:rPr sz="1433" spc="70" dirty="0">
                <a:solidFill>
                  <a:srgbClr val="FF8200"/>
                </a:solidFill>
                <a:latin typeface="Verdana"/>
                <a:cs typeface="Verdana"/>
              </a:rPr>
              <a:t>n</a:t>
            </a:r>
            <a:r>
              <a:rPr sz="1433" dirty="0">
                <a:solidFill>
                  <a:srgbClr val="FF8200"/>
                </a:solidFill>
                <a:latin typeface="Verdana"/>
                <a:cs typeface="Verdana"/>
              </a:rPr>
              <a:t>	</a:t>
            </a:r>
            <a:r>
              <a:rPr sz="1433" spc="90" dirty="0">
                <a:solidFill>
                  <a:srgbClr val="FF8200"/>
                </a:solidFill>
                <a:latin typeface="Verdana"/>
                <a:cs typeface="Verdana"/>
              </a:rPr>
              <a:t>n</a:t>
            </a:r>
            <a:r>
              <a:rPr sz="1433" spc="30" dirty="0">
                <a:solidFill>
                  <a:srgbClr val="FF8200"/>
                </a:solidFill>
                <a:latin typeface="Verdana"/>
                <a:cs typeface="Verdana"/>
              </a:rPr>
              <a:t>o  </a:t>
            </a:r>
            <a:r>
              <a:rPr sz="1433" spc="73" dirty="0">
                <a:solidFill>
                  <a:srgbClr val="FF8200"/>
                </a:solidFill>
                <a:latin typeface="Verdana"/>
                <a:cs typeface="Verdana"/>
              </a:rPr>
              <a:t>po</a:t>
            </a:r>
            <a:r>
              <a:rPr lang="es-BO" sz="1433" spc="73" dirty="0">
                <a:solidFill>
                  <a:srgbClr val="FF8200"/>
                </a:solidFill>
                <a:latin typeface="Verdana"/>
                <a:cs typeface="Verdana"/>
              </a:rPr>
              <a:t>d</a:t>
            </a:r>
            <a:r>
              <a:rPr sz="1433" spc="73" dirty="0" err="1">
                <a:solidFill>
                  <a:srgbClr val="FF8200"/>
                </a:solidFill>
                <a:latin typeface="Verdana"/>
                <a:cs typeface="Verdana"/>
              </a:rPr>
              <a:t>emos</a:t>
            </a:r>
            <a:r>
              <a:rPr sz="1433" spc="-8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433" spc="20" dirty="0">
                <a:solidFill>
                  <a:srgbClr val="FF8200"/>
                </a:solidFill>
                <a:latin typeface="Verdana"/>
                <a:cs typeface="Verdana"/>
              </a:rPr>
              <a:t>usar</a:t>
            </a:r>
            <a:r>
              <a:rPr sz="1433" spc="-76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433" spc="37" dirty="0">
                <a:solidFill>
                  <a:srgbClr val="FF8200"/>
                </a:solidFill>
                <a:latin typeface="Verdana"/>
                <a:cs typeface="Verdana"/>
              </a:rPr>
              <a:t>Python.</a:t>
            </a:r>
            <a:endParaRPr sz="1433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276" y="4303013"/>
            <a:ext cx="7683499" cy="19303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1304628" y="2262740"/>
            <a:ext cx="4411133" cy="50954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467" marR="3387">
              <a:lnSpc>
                <a:spcPts val="1947"/>
              </a:lnSpc>
              <a:spcBef>
                <a:spcPts val="173"/>
              </a:spcBef>
              <a:tabLst>
                <a:tab pos="533003" algn="l"/>
                <a:tab pos="1673520" algn="l"/>
                <a:tab pos="2224728" algn="l"/>
                <a:tab pos="3909255" algn="l"/>
              </a:tabLst>
            </a:pP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-37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17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-1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0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17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17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a 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valores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datos.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9280" y="2262740"/>
            <a:ext cx="118448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almacenar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4628" y="3005690"/>
            <a:ext cx="5739553" cy="1801839"/>
          </a:xfrm>
          <a:prstGeom prst="rect">
            <a:avLst/>
          </a:prstGeom>
        </p:spPr>
        <p:txBody>
          <a:bodyPr vert="horz" wrap="square" lIns="0" tIns="21589" rIns="0" bIns="0" rtlCol="0">
            <a:spAutoFit/>
          </a:bodyPr>
          <a:lstStyle/>
          <a:p>
            <a:pPr marL="8467" marR="3387" algn="just">
              <a:lnSpc>
                <a:spcPts val="1953"/>
              </a:lnSpc>
              <a:spcBef>
                <a:spcPts val="169"/>
              </a:spcBef>
            </a:pP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A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diferencia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otros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lenguajes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programación,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Python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no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tiene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ningún comando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declarar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variable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por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ejemplo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typeScript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javascript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comando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67" dirty="0">
                <a:solidFill>
                  <a:srgbClr val="252525"/>
                </a:solidFill>
                <a:latin typeface="Verdana"/>
                <a:cs typeface="Verdana"/>
              </a:rPr>
              <a:t>var.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30"/>
              </a:spcBef>
            </a:pPr>
            <a:endParaRPr sz="1567">
              <a:latin typeface="Verdana"/>
              <a:cs typeface="Verdana"/>
            </a:endParaRPr>
          </a:p>
          <a:p>
            <a:pPr marL="8467" marR="8467" algn="just">
              <a:lnSpc>
                <a:spcPts val="1953"/>
              </a:lnSpc>
              <a:spcBef>
                <a:spcPts val="3"/>
              </a:spcBef>
            </a:pP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crea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variable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momento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desea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usar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valor,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por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ejemplo.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4628" y="1576139"/>
            <a:ext cx="426847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67" dirty="0"/>
              <a:t>Variables</a:t>
            </a:r>
            <a:r>
              <a:rPr sz="3200" spc="-197" dirty="0"/>
              <a:t> </a:t>
            </a:r>
            <a:r>
              <a:rPr sz="3200" spc="123" dirty="0"/>
              <a:t>en</a:t>
            </a:r>
            <a:r>
              <a:rPr sz="3200" spc="-19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grpSp>
        <p:nvGrpSpPr>
          <p:cNvPr id="7" name="object 7"/>
          <p:cNvGrpSpPr/>
          <p:nvPr/>
        </p:nvGrpSpPr>
        <p:grpSpPr>
          <a:xfrm>
            <a:off x="5287064" y="4643925"/>
            <a:ext cx="6171353" cy="1841500"/>
            <a:chOff x="7930596" y="6965888"/>
            <a:chExt cx="9257030" cy="27622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6708" y="6965888"/>
              <a:ext cx="6200775" cy="27622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54409" y="7518081"/>
              <a:ext cx="2947035" cy="1507490"/>
            </a:xfrm>
            <a:custGeom>
              <a:avLst/>
              <a:gdLst/>
              <a:ahLst/>
              <a:cxnLst/>
              <a:rect l="l" t="t" r="r" b="b"/>
              <a:pathLst>
                <a:path w="2947034" h="1507490">
                  <a:moveTo>
                    <a:pt x="0" y="0"/>
                  </a:moveTo>
                  <a:lnTo>
                    <a:pt x="2946940" y="1507236"/>
                  </a:lnTo>
                </a:path>
              </a:pathLst>
            </a:custGeom>
            <a:ln w="47621">
              <a:solidFill>
                <a:srgbClr val="FF82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6206" y="8948747"/>
              <a:ext cx="164916" cy="17481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4480" y="1012002"/>
            <a:ext cx="2680497" cy="14567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24473" y="2698393"/>
            <a:ext cx="3987799" cy="160019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1049665" y="2304627"/>
            <a:ext cx="10004637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no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necesario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declarar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variables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0" dirty="0">
                <a:solidFill>
                  <a:srgbClr val="252525"/>
                </a:solidFill>
                <a:latin typeface="Verdana"/>
                <a:cs typeface="Verdana"/>
              </a:rPr>
              <a:t>ningún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tipo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dato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particular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 </a:t>
            </a:r>
            <a:r>
              <a:rPr sz="1667" spc="-5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incluso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puede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cambiar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tipo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después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hayan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establecido.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9665" y="1349929"/>
            <a:ext cx="426847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67" dirty="0"/>
              <a:t>Variables</a:t>
            </a:r>
            <a:r>
              <a:rPr sz="3200" spc="-197" dirty="0"/>
              <a:t> </a:t>
            </a:r>
            <a:r>
              <a:rPr sz="3200" spc="123" dirty="0"/>
              <a:t>en</a:t>
            </a:r>
            <a:r>
              <a:rPr sz="3200" spc="-19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176" y="3711741"/>
            <a:ext cx="7956549" cy="15684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2185" y="5663462"/>
            <a:ext cx="726778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Esto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vamos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entender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mejor,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sección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TIPO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DATOS.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4563" y="1447789"/>
            <a:ext cx="693081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36" dirty="0"/>
              <a:t>Nombres</a:t>
            </a:r>
            <a:r>
              <a:rPr sz="3200" spc="-177" dirty="0"/>
              <a:t> </a:t>
            </a:r>
            <a:r>
              <a:rPr sz="3200" spc="143" dirty="0"/>
              <a:t>de</a:t>
            </a:r>
            <a:r>
              <a:rPr sz="3200" spc="-177" dirty="0"/>
              <a:t> </a:t>
            </a:r>
            <a:r>
              <a:rPr sz="3200" spc="43" dirty="0"/>
              <a:t>variables</a:t>
            </a:r>
            <a:r>
              <a:rPr sz="3200" spc="-177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5343641" y="3097342"/>
            <a:ext cx="6145107" cy="2609850"/>
            <a:chOff x="8015462" y="4646012"/>
            <a:chExt cx="9217660" cy="3914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2755" y="4646012"/>
              <a:ext cx="5810249" cy="39147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039275" y="7685391"/>
              <a:ext cx="4111625" cy="682625"/>
            </a:xfrm>
            <a:custGeom>
              <a:avLst/>
              <a:gdLst/>
              <a:ahLst/>
              <a:cxnLst/>
              <a:rect l="l" t="t" r="r" b="b"/>
              <a:pathLst>
                <a:path w="4111625" h="682625">
                  <a:moveTo>
                    <a:pt x="0" y="682182"/>
                  </a:moveTo>
                  <a:lnTo>
                    <a:pt x="4111031" y="0"/>
                  </a:lnTo>
                </a:path>
              </a:pathLst>
            </a:custGeom>
            <a:ln w="47624">
              <a:solidFill>
                <a:srgbClr val="FF82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289" y="7587213"/>
              <a:ext cx="153240" cy="18856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54563" y="2207339"/>
            <a:ext cx="10690860" cy="3266771"/>
          </a:xfrm>
          <a:prstGeom prst="rect">
            <a:avLst/>
          </a:prstGeom>
        </p:spPr>
        <p:txBody>
          <a:bodyPr vert="horz" wrap="square" lIns="0" tIns="6773" rIns="0" bIns="0" rtlCol="0">
            <a:spAutoFit/>
          </a:bodyPr>
          <a:lstStyle/>
          <a:p>
            <a:pPr marL="8467" marR="3387">
              <a:lnSpc>
                <a:spcPts val="2347"/>
              </a:lnSpc>
              <a:spcBef>
                <a:spcPts val="53"/>
              </a:spcBef>
            </a:pPr>
            <a:r>
              <a:rPr sz="1867" spc="8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0" dirty="0">
                <a:solidFill>
                  <a:srgbClr val="252525"/>
                </a:solidFill>
                <a:latin typeface="Verdana"/>
                <a:cs typeface="Verdana"/>
              </a:rPr>
              <a:t>variable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3" dirty="0">
                <a:solidFill>
                  <a:srgbClr val="252525"/>
                </a:solidFill>
                <a:latin typeface="Verdana"/>
                <a:cs typeface="Verdana"/>
              </a:rPr>
              <a:t>puede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tener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0" dirty="0">
                <a:solidFill>
                  <a:srgbClr val="252525"/>
                </a:solidFill>
                <a:latin typeface="Verdana"/>
                <a:cs typeface="Verdana"/>
              </a:rPr>
              <a:t>nombre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60" dirty="0">
                <a:solidFill>
                  <a:srgbClr val="252525"/>
                </a:solidFill>
                <a:latin typeface="Verdana"/>
                <a:cs typeface="Verdana"/>
              </a:rPr>
              <a:t>corto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47" dirty="0">
                <a:solidFill>
                  <a:srgbClr val="252525"/>
                </a:solidFill>
                <a:latin typeface="Verdana"/>
                <a:cs typeface="Verdana"/>
              </a:rPr>
              <a:t>(como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153" dirty="0">
                <a:solidFill>
                  <a:srgbClr val="252525"/>
                </a:solidFill>
                <a:latin typeface="Verdana"/>
                <a:cs typeface="Verdana"/>
              </a:rPr>
              <a:t>x,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e, </a:t>
            </a:r>
            <a:r>
              <a:rPr sz="1867" spc="-127" dirty="0">
                <a:solidFill>
                  <a:srgbClr val="252525"/>
                </a:solidFill>
                <a:latin typeface="Verdana"/>
                <a:cs typeface="Verdana"/>
              </a:rPr>
              <a:t>y)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0" dirty="0">
                <a:solidFill>
                  <a:srgbClr val="252525"/>
                </a:solidFill>
                <a:latin typeface="Verdana"/>
                <a:cs typeface="Verdana"/>
              </a:rPr>
              <a:t>nombre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3" dirty="0">
                <a:solidFill>
                  <a:srgbClr val="252525"/>
                </a:solidFill>
                <a:latin typeface="Verdana"/>
                <a:cs typeface="Verdana"/>
              </a:rPr>
              <a:t>más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3" dirty="0">
                <a:solidFill>
                  <a:srgbClr val="252525"/>
                </a:solidFill>
                <a:latin typeface="Verdana"/>
                <a:cs typeface="Verdana"/>
              </a:rPr>
              <a:t>descriptivo </a:t>
            </a:r>
            <a:r>
              <a:rPr sz="1867" spc="-646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17" dirty="0">
                <a:solidFill>
                  <a:srgbClr val="252525"/>
                </a:solidFill>
                <a:latin typeface="Verdana"/>
                <a:cs typeface="Verdana"/>
              </a:rPr>
              <a:t>(edad,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60" dirty="0">
                <a:solidFill>
                  <a:srgbClr val="252525"/>
                </a:solidFill>
                <a:latin typeface="Verdana"/>
                <a:cs typeface="Verdana"/>
              </a:rPr>
              <a:t>modeloAuto,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" dirty="0">
                <a:solidFill>
                  <a:srgbClr val="252525"/>
                </a:solidFill>
                <a:latin typeface="Verdana"/>
                <a:cs typeface="Verdana"/>
              </a:rPr>
              <a:t>volumen_total).</a:t>
            </a:r>
            <a:endParaRPr sz="1867">
              <a:latin typeface="Verdana"/>
              <a:cs typeface="Verdana"/>
            </a:endParaRPr>
          </a:p>
          <a:p>
            <a:pPr>
              <a:spcBef>
                <a:spcPts val="13"/>
              </a:spcBef>
            </a:pPr>
            <a:endParaRPr sz="1767">
              <a:latin typeface="Verdana"/>
              <a:cs typeface="Verdana"/>
            </a:endParaRPr>
          </a:p>
          <a:p>
            <a:pPr marL="135050"/>
            <a:r>
              <a:rPr sz="2000" spc="53" dirty="0">
                <a:solidFill>
                  <a:srgbClr val="FF8200"/>
                </a:solidFill>
                <a:latin typeface="Verdana"/>
                <a:cs typeface="Verdana"/>
              </a:rPr>
              <a:t>Reglas</a:t>
            </a:r>
            <a:r>
              <a:rPr sz="2000" spc="-11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37" dirty="0">
                <a:solidFill>
                  <a:srgbClr val="FF8200"/>
                </a:solidFill>
                <a:latin typeface="Verdana"/>
                <a:cs typeface="Verdana"/>
              </a:rPr>
              <a:t>para</a:t>
            </a:r>
            <a:r>
              <a:rPr sz="2000" spc="-11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3" dirty="0">
                <a:solidFill>
                  <a:srgbClr val="FF8200"/>
                </a:solidFill>
                <a:latin typeface="Verdana"/>
                <a:cs typeface="Verdana"/>
              </a:rPr>
              <a:t>las</a:t>
            </a:r>
            <a:r>
              <a:rPr sz="2000" spc="-11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23" dirty="0">
                <a:solidFill>
                  <a:srgbClr val="FF8200"/>
                </a:solidFill>
                <a:latin typeface="Verdana"/>
                <a:cs typeface="Verdana"/>
              </a:rPr>
              <a:t>variables</a:t>
            </a:r>
            <a:r>
              <a:rPr sz="2000" spc="-10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87" dirty="0">
                <a:solidFill>
                  <a:srgbClr val="FF8200"/>
                </a:solidFill>
                <a:latin typeface="Verdana"/>
                <a:cs typeface="Verdana"/>
              </a:rPr>
              <a:t>de</a:t>
            </a:r>
            <a:r>
              <a:rPr sz="2000" spc="-11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23" dirty="0">
                <a:solidFill>
                  <a:srgbClr val="FF8200"/>
                </a:solidFill>
                <a:latin typeface="Verdana"/>
                <a:cs typeface="Verdana"/>
              </a:rPr>
              <a:t>Python:</a:t>
            </a:r>
            <a:endParaRPr sz="2000">
              <a:latin typeface="Verdana"/>
              <a:cs typeface="Verdana"/>
            </a:endParaRPr>
          </a:p>
          <a:p>
            <a:pPr marL="262480" marR="5009130" indent="-105415">
              <a:lnSpc>
                <a:spcPct val="156200"/>
              </a:lnSpc>
              <a:spcBef>
                <a:spcPts val="723"/>
              </a:spcBef>
              <a:buAutoNum type="arabicPeriod"/>
              <a:tabLst>
                <a:tab pos="262903" algn="l"/>
              </a:tabLst>
            </a:pPr>
            <a:r>
              <a:rPr sz="1200" spc="67" dirty="0">
                <a:latin typeface="Verdana"/>
                <a:cs typeface="Verdana"/>
              </a:rPr>
              <a:t>Un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nombre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de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10" dirty="0">
                <a:latin typeface="Verdana"/>
                <a:cs typeface="Verdana"/>
              </a:rPr>
              <a:t>variable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debe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37" dirty="0">
                <a:latin typeface="Verdana"/>
                <a:cs typeface="Verdana"/>
              </a:rPr>
              <a:t>comenzar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57" dirty="0">
                <a:latin typeface="Verdana"/>
                <a:cs typeface="Verdana"/>
              </a:rPr>
              <a:t>con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40" dirty="0">
                <a:latin typeface="Verdana"/>
                <a:cs typeface="Verdana"/>
              </a:rPr>
              <a:t>una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10" dirty="0">
                <a:latin typeface="Verdana"/>
                <a:cs typeface="Verdana"/>
              </a:rPr>
              <a:t>letra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33" dirty="0">
                <a:latin typeface="Verdana"/>
                <a:cs typeface="Verdana"/>
              </a:rPr>
              <a:t>o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17" dirty="0">
                <a:latin typeface="Verdana"/>
                <a:cs typeface="Verdana"/>
              </a:rPr>
              <a:t>el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23" dirty="0">
                <a:latin typeface="Verdana"/>
                <a:cs typeface="Verdana"/>
              </a:rPr>
              <a:t>carácter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de </a:t>
            </a:r>
            <a:r>
              <a:rPr sz="1200" spc="-410" dirty="0">
                <a:latin typeface="Verdana"/>
                <a:cs typeface="Verdana"/>
              </a:rPr>
              <a:t> </a:t>
            </a:r>
            <a:r>
              <a:rPr sz="1200" spc="23" dirty="0">
                <a:latin typeface="Verdana"/>
                <a:cs typeface="Verdana"/>
              </a:rPr>
              <a:t>subrayado</a:t>
            </a:r>
            <a:endParaRPr sz="1200">
              <a:latin typeface="Verdana"/>
              <a:cs typeface="Verdana"/>
            </a:endParaRPr>
          </a:p>
          <a:p>
            <a:pPr marL="262480" indent="-137167">
              <a:spcBef>
                <a:spcPts val="810"/>
              </a:spcBef>
              <a:buAutoNum type="arabicPeriod"/>
              <a:tabLst>
                <a:tab pos="262903" algn="l"/>
              </a:tabLst>
            </a:pPr>
            <a:r>
              <a:rPr sz="1200" spc="67" dirty="0">
                <a:latin typeface="Verdana"/>
                <a:cs typeface="Verdana"/>
              </a:rPr>
              <a:t>Un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nombre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de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10" dirty="0">
                <a:latin typeface="Verdana"/>
                <a:cs typeface="Verdana"/>
              </a:rPr>
              <a:t>variable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no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53" dirty="0">
                <a:latin typeface="Verdana"/>
                <a:cs typeface="Verdana"/>
              </a:rPr>
              <a:t>puede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37" dirty="0">
                <a:latin typeface="Verdana"/>
                <a:cs typeface="Verdana"/>
              </a:rPr>
              <a:t>comenzar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57" dirty="0">
                <a:latin typeface="Verdana"/>
                <a:cs typeface="Verdana"/>
              </a:rPr>
              <a:t>con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60" dirty="0">
                <a:latin typeface="Verdana"/>
                <a:cs typeface="Verdana"/>
              </a:rPr>
              <a:t>un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47" dirty="0">
                <a:latin typeface="Verdana"/>
                <a:cs typeface="Verdana"/>
              </a:rPr>
              <a:t>número</a:t>
            </a:r>
            <a:endParaRPr sz="1200">
              <a:latin typeface="Verdana"/>
              <a:cs typeface="Verdana"/>
            </a:endParaRPr>
          </a:p>
          <a:p>
            <a:pPr marL="262480" marR="4793220" indent="-136320">
              <a:lnSpc>
                <a:spcPct val="156200"/>
              </a:lnSpc>
              <a:buAutoNum type="arabicPeriod"/>
              <a:tabLst>
                <a:tab pos="262903" algn="l"/>
              </a:tabLst>
            </a:pPr>
            <a:r>
              <a:rPr sz="1200" spc="67" dirty="0">
                <a:latin typeface="Verdana"/>
                <a:cs typeface="Verdana"/>
              </a:rPr>
              <a:t>Un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nombre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de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10" dirty="0">
                <a:latin typeface="Verdana"/>
                <a:cs typeface="Verdana"/>
              </a:rPr>
              <a:t>variable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17" dirty="0">
                <a:latin typeface="Verdana"/>
                <a:cs typeface="Verdana"/>
              </a:rPr>
              <a:t>solo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53" dirty="0">
                <a:latin typeface="Verdana"/>
                <a:cs typeface="Verdana"/>
              </a:rPr>
              <a:t>puede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40" dirty="0">
                <a:latin typeface="Verdana"/>
                <a:cs typeface="Verdana"/>
              </a:rPr>
              <a:t>contener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caracteres</a:t>
            </a:r>
            <a:r>
              <a:rPr sz="1200" spc="-73" dirty="0">
                <a:latin typeface="Verdana"/>
                <a:cs typeface="Verdana"/>
              </a:rPr>
              <a:t> </a:t>
            </a:r>
            <a:r>
              <a:rPr sz="1200" spc="30" dirty="0">
                <a:latin typeface="Verdana"/>
                <a:cs typeface="Verdana"/>
              </a:rPr>
              <a:t>alfanuméricos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y </a:t>
            </a:r>
            <a:r>
              <a:rPr sz="1200" spc="-410" dirty="0">
                <a:latin typeface="Verdana"/>
                <a:cs typeface="Verdana"/>
              </a:rPr>
              <a:t> </a:t>
            </a:r>
            <a:r>
              <a:rPr sz="1200" spc="90" dirty="0">
                <a:latin typeface="Verdana"/>
                <a:cs typeface="Verdana"/>
              </a:rPr>
              <a:t>g</a:t>
            </a:r>
            <a:r>
              <a:rPr sz="1200" spc="60" dirty="0">
                <a:latin typeface="Verdana"/>
                <a:cs typeface="Verdana"/>
              </a:rPr>
              <a:t>u</a:t>
            </a:r>
            <a:r>
              <a:rPr sz="1200" spc="13" dirty="0">
                <a:latin typeface="Verdana"/>
                <a:cs typeface="Verdana"/>
              </a:rPr>
              <a:t>i</a:t>
            </a:r>
            <a:r>
              <a:rPr sz="1200" spc="43" dirty="0">
                <a:latin typeface="Verdana"/>
                <a:cs typeface="Verdana"/>
              </a:rPr>
              <a:t>o</a:t>
            </a:r>
            <a:r>
              <a:rPr sz="1200" spc="67" dirty="0">
                <a:latin typeface="Verdana"/>
                <a:cs typeface="Verdana"/>
              </a:rPr>
              <a:t>n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-27" dirty="0">
                <a:latin typeface="Verdana"/>
                <a:cs typeface="Verdana"/>
              </a:rPr>
              <a:t>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80" dirty="0">
                <a:latin typeface="Verdana"/>
                <a:cs typeface="Verdana"/>
              </a:rPr>
              <a:t>b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-63" dirty="0">
                <a:latin typeface="Verdana"/>
                <a:cs typeface="Verdana"/>
              </a:rPr>
              <a:t>j</a:t>
            </a:r>
            <a:r>
              <a:rPr sz="1200" spc="43" dirty="0">
                <a:latin typeface="Verdana"/>
                <a:cs typeface="Verdana"/>
              </a:rPr>
              <a:t>o</a:t>
            </a:r>
            <a:r>
              <a:rPr sz="1200" spc="-27" dirty="0">
                <a:latin typeface="Verdana"/>
                <a:cs typeface="Verdana"/>
              </a:rPr>
              <a:t>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-133" dirty="0">
                <a:latin typeface="Verdana"/>
                <a:cs typeface="Verdana"/>
              </a:rPr>
              <a:t>(</a:t>
            </a:r>
            <a:r>
              <a:rPr sz="1200" spc="67" dirty="0">
                <a:latin typeface="Verdana"/>
                <a:cs typeface="Verdana"/>
              </a:rPr>
              <a:t>A</a:t>
            </a:r>
            <a:r>
              <a:rPr sz="1200" spc="3" dirty="0">
                <a:latin typeface="Verdana"/>
                <a:cs typeface="Verdana"/>
              </a:rPr>
              <a:t>z</a:t>
            </a:r>
            <a:r>
              <a:rPr sz="1200" spc="-167" dirty="0">
                <a:latin typeface="Verdana"/>
                <a:cs typeface="Verdana"/>
              </a:rPr>
              <a:t>,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47" dirty="0">
                <a:latin typeface="Verdana"/>
                <a:cs typeface="Verdana"/>
              </a:rPr>
              <a:t>0</a:t>
            </a:r>
            <a:r>
              <a:rPr sz="1200" spc="-76" dirty="0">
                <a:latin typeface="Verdana"/>
                <a:cs typeface="Verdana"/>
              </a:rPr>
              <a:t>-</a:t>
            </a:r>
            <a:r>
              <a:rPr sz="1200" spc="-23" dirty="0">
                <a:latin typeface="Verdana"/>
                <a:cs typeface="Verdana"/>
              </a:rPr>
              <a:t>9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y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-153" dirty="0">
                <a:latin typeface="Verdana"/>
                <a:cs typeface="Verdana"/>
              </a:rPr>
              <a:t>_</a:t>
            </a:r>
            <a:r>
              <a:rPr sz="1200" spc="-140" dirty="0">
                <a:latin typeface="Verdana"/>
                <a:cs typeface="Verdana"/>
              </a:rPr>
              <a:t>)</a:t>
            </a:r>
            <a:endParaRPr sz="1200">
              <a:latin typeface="Verdana"/>
              <a:cs typeface="Verdana"/>
            </a:endParaRPr>
          </a:p>
          <a:p>
            <a:pPr marL="262480" marR="4757658" indent="-151138">
              <a:lnSpc>
                <a:spcPts val="2253"/>
              </a:lnSpc>
              <a:spcBef>
                <a:spcPts val="73"/>
              </a:spcBef>
              <a:buAutoNum type="arabicPeriod"/>
              <a:tabLst>
                <a:tab pos="262903" algn="l"/>
              </a:tabLst>
            </a:pPr>
            <a:r>
              <a:rPr sz="1200" spc="53" dirty="0">
                <a:latin typeface="Verdana"/>
                <a:cs typeface="Verdana"/>
              </a:rPr>
              <a:t>L</a:t>
            </a:r>
            <a:r>
              <a:rPr sz="1200" spc="43" dirty="0">
                <a:latin typeface="Verdana"/>
                <a:cs typeface="Verdana"/>
              </a:rPr>
              <a:t>o</a:t>
            </a:r>
            <a:r>
              <a:rPr sz="1200" spc="-27" dirty="0">
                <a:latin typeface="Verdana"/>
                <a:cs typeface="Verdana"/>
              </a:rPr>
              <a:t>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67" dirty="0">
                <a:latin typeface="Verdana"/>
                <a:cs typeface="Verdana"/>
              </a:rPr>
              <a:t>n</a:t>
            </a:r>
            <a:r>
              <a:rPr sz="1200" spc="43" dirty="0">
                <a:latin typeface="Verdana"/>
                <a:cs typeface="Verdana"/>
              </a:rPr>
              <a:t>o</a:t>
            </a:r>
            <a:r>
              <a:rPr sz="1200" spc="110" dirty="0">
                <a:latin typeface="Verdana"/>
                <a:cs typeface="Verdana"/>
              </a:rPr>
              <a:t>m</a:t>
            </a:r>
            <a:r>
              <a:rPr sz="1200" spc="80" dirty="0">
                <a:latin typeface="Verdana"/>
                <a:cs typeface="Verdana"/>
              </a:rPr>
              <a:t>b</a:t>
            </a:r>
            <a:r>
              <a:rPr sz="1200" spc="-13" dirty="0">
                <a:latin typeface="Verdana"/>
                <a:cs typeface="Verdana"/>
              </a:rPr>
              <a:t>r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-27" dirty="0">
                <a:latin typeface="Verdana"/>
                <a:cs typeface="Verdana"/>
              </a:rPr>
              <a:t>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80" dirty="0">
                <a:latin typeface="Verdana"/>
                <a:cs typeface="Verdana"/>
              </a:rPr>
              <a:t>d</a:t>
            </a:r>
            <a:r>
              <a:rPr sz="1200" spc="17" dirty="0">
                <a:latin typeface="Verdana"/>
                <a:cs typeface="Verdana"/>
              </a:rPr>
              <a:t>e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13" dirty="0">
                <a:latin typeface="Verdana"/>
                <a:cs typeface="Verdana"/>
              </a:rPr>
              <a:t>l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-27" dirty="0">
                <a:latin typeface="Verdana"/>
                <a:cs typeface="Verdana"/>
              </a:rPr>
              <a:t>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v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-13" dirty="0">
                <a:latin typeface="Verdana"/>
                <a:cs typeface="Verdana"/>
              </a:rPr>
              <a:t>r</a:t>
            </a:r>
            <a:r>
              <a:rPr sz="1200" spc="13" dirty="0">
                <a:latin typeface="Verdana"/>
                <a:cs typeface="Verdana"/>
              </a:rPr>
              <a:t>i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80" dirty="0">
                <a:latin typeface="Verdana"/>
                <a:cs typeface="Verdana"/>
              </a:rPr>
              <a:t>b</a:t>
            </a:r>
            <a:r>
              <a:rPr sz="1200" spc="13" dirty="0">
                <a:latin typeface="Verdana"/>
                <a:cs typeface="Verdana"/>
              </a:rPr>
              <a:t>l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-27" dirty="0">
                <a:latin typeface="Verdana"/>
                <a:cs typeface="Verdana"/>
              </a:rPr>
              <a:t>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80" dirty="0">
                <a:latin typeface="Verdana"/>
                <a:cs typeface="Verdana"/>
              </a:rPr>
              <a:t>d</a:t>
            </a:r>
            <a:r>
              <a:rPr sz="1200" spc="13" dirty="0">
                <a:latin typeface="Verdana"/>
                <a:cs typeface="Verdana"/>
              </a:rPr>
              <a:t>i</a:t>
            </a:r>
            <a:r>
              <a:rPr sz="1200" spc="-17" dirty="0">
                <a:latin typeface="Verdana"/>
                <a:cs typeface="Verdana"/>
              </a:rPr>
              <a:t>s</a:t>
            </a:r>
            <a:r>
              <a:rPr sz="1200" spc="33" dirty="0">
                <a:latin typeface="Verdana"/>
                <a:cs typeface="Verdana"/>
              </a:rPr>
              <a:t>t</a:t>
            </a:r>
            <a:r>
              <a:rPr sz="1200" spc="13" dirty="0">
                <a:latin typeface="Verdana"/>
                <a:cs typeface="Verdana"/>
              </a:rPr>
              <a:t>i</a:t>
            </a:r>
            <a:r>
              <a:rPr sz="1200" spc="67" dirty="0">
                <a:latin typeface="Verdana"/>
                <a:cs typeface="Verdana"/>
              </a:rPr>
              <a:t>n</a:t>
            </a:r>
            <a:r>
              <a:rPr sz="1200" spc="90" dirty="0">
                <a:latin typeface="Verdana"/>
                <a:cs typeface="Verdana"/>
              </a:rPr>
              <a:t>g</a:t>
            </a:r>
            <a:r>
              <a:rPr sz="1200" spc="60" dirty="0">
                <a:latin typeface="Verdana"/>
                <a:cs typeface="Verdana"/>
              </a:rPr>
              <a:t>u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57" dirty="0">
                <a:latin typeface="Verdana"/>
                <a:cs typeface="Verdana"/>
              </a:rPr>
              <a:t>n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67" dirty="0">
                <a:latin typeface="Verdana"/>
                <a:cs typeface="Verdana"/>
              </a:rPr>
              <a:t>n</a:t>
            </a:r>
            <a:r>
              <a:rPr sz="1200" spc="33" dirty="0">
                <a:latin typeface="Verdana"/>
                <a:cs typeface="Verdana"/>
              </a:rPr>
              <a:t>t</a:t>
            </a:r>
            <a:r>
              <a:rPr sz="1200" spc="-13" dirty="0">
                <a:latin typeface="Verdana"/>
                <a:cs typeface="Verdana"/>
              </a:rPr>
              <a:t>r</a:t>
            </a:r>
            <a:r>
              <a:rPr sz="1200" spc="17" dirty="0">
                <a:latin typeface="Verdana"/>
                <a:cs typeface="Verdana"/>
              </a:rPr>
              <a:t>e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110" dirty="0">
                <a:latin typeface="Verdana"/>
                <a:cs typeface="Verdana"/>
              </a:rPr>
              <a:t>m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-30" dirty="0">
                <a:latin typeface="Verdana"/>
                <a:cs typeface="Verdana"/>
              </a:rPr>
              <a:t>y</a:t>
            </a:r>
            <a:r>
              <a:rPr sz="1200" spc="60" dirty="0">
                <a:latin typeface="Verdana"/>
                <a:cs typeface="Verdana"/>
              </a:rPr>
              <a:t>ú</a:t>
            </a:r>
            <a:r>
              <a:rPr sz="1200" spc="-17" dirty="0">
                <a:latin typeface="Verdana"/>
                <a:cs typeface="Verdana"/>
              </a:rPr>
              <a:t>s</a:t>
            </a:r>
            <a:r>
              <a:rPr sz="1200" spc="70" dirty="0">
                <a:latin typeface="Verdana"/>
                <a:cs typeface="Verdana"/>
              </a:rPr>
              <a:t>c</a:t>
            </a:r>
            <a:r>
              <a:rPr sz="1200" spc="60" dirty="0">
                <a:latin typeface="Verdana"/>
                <a:cs typeface="Verdana"/>
              </a:rPr>
              <a:t>u</a:t>
            </a:r>
            <a:r>
              <a:rPr sz="1200" spc="13" dirty="0">
                <a:latin typeface="Verdana"/>
                <a:cs typeface="Verdana"/>
              </a:rPr>
              <a:t>l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-27" dirty="0">
                <a:latin typeface="Verdana"/>
                <a:cs typeface="Verdana"/>
              </a:rPr>
              <a:t>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y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110" dirty="0">
                <a:latin typeface="Verdana"/>
                <a:cs typeface="Verdana"/>
              </a:rPr>
              <a:t>m</a:t>
            </a:r>
            <a:r>
              <a:rPr sz="1200" spc="13" dirty="0">
                <a:latin typeface="Verdana"/>
                <a:cs typeface="Verdana"/>
              </a:rPr>
              <a:t>i</a:t>
            </a:r>
            <a:r>
              <a:rPr sz="1200" spc="67" dirty="0">
                <a:latin typeface="Verdana"/>
                <a:cs typeface="Verdana"/>
              </a:rPr>
              <a:t>n</a:t>
            </a:r>
            <a:r>
              <a:rPr sz="1200" spc="60" dirty="0">
                <a:latin typeface="Verdana"/>
                <a:cs typeface="Verdana"/>
              </a:rPr>
              <a:t>ú</a:t>
            </a:r>
            <a:r>
              <a:rPr sz="1200" spc="-17" dirty="0">
                <a:latin typeface="Verdana"/>
                <a:cs typeface="Verdana"/>
              </a:rPr>
              <a:t>s</a:t>
            </a:r>
            <a:r>
              <a:rPr sz="1200" spc="70" dirty="0">
                <a:latin typeface="Verdana"/>
                <a:cs typeface="Verdana"/>
              </a:rPr>
              <a:t>c</a:t>
            </a:r>
            <a:r>
              <a:rPr sz="1200" spc="60" dirty="0">
                <a:latin typeface="Verdana"/>
                <a:cs typeface="Verdana"/>
              </a:rPr>
              <a:t>u</a:t>
            </a:r>
            <a:r>
              <a:rPr sz="1200" spc="13" dirty="0">
                <a:latin typeface="Verdana"/>
                <a:cs typeface="Verdana"/>
              </a:rPr>
              <a:t>l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-20" dirty="0">
                <a:latin typeface="Verdana"/>
                <a:cs typeface="Verdana"/>
              </a:rPr>
              <a:t>s  </a:t>
            </a:r>
            <a:r>
              <a:rPr sz="1200" spc="-133" dirty="0">
                <a:latin typeface="Verdana"/>
                <a:cs typeface="Verdana"/>
              </a:rPr>
              <a:t>(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80" dirty="0">
                <a:latin typeface="Verdana"/>
                <a:cs typeface="Verdana"/>
              </a:rPr>
              <a:t>d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80" dirty="0">
                <a:latin typeface="Verdana"/>
                <a:cs typeface="Verdana"/>
              </a:rPr>
              <a:t>d</a:t>
            </a:r>
            <a:r>
              <a:rPr sz="1200" spc="-167" dirty="0">
                <a:latin typeface="Verdana"/>
                <a:cs typeface="Verdana"/>
              </a:rPr>
              <a:t>,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53" dirty="0">
                <a:latin typeface="Verdana"/>
                <a:cs typeface="Verdana"/>
              </a:rPr>
              <a:t>E</a:t>
            </a:r>
            <a:r>
              <a:rPr sz="1200" spc="80" dirty="0">
                <a:latin typeface="Verdana"/>
                <a:cs typeface="Verdana"/>
              </a:rPr>
              <a:t>d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70" dirty="0">
                <a:latin typeface="Verdana"/>
                <a:cs typeface="Verdana"/>
              </a:rPr>
              <a:t>d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y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53" dirty="0">
                <a:latin typeface="Verdana"/>
                <a:cs typeface="Verdana"/>
              </a:rPr>
              <a:t>E</a:t>
            </a:r>
            <a:r>
              <a:rPr sz="1200" spc="73" dirty="0">
                <a:latin typeface="Verdana"/>
                <a:cs typeface="Verdana"/>
              </a:rPr>
              <a:t>D</a:t>
            </a:r>
            <a:r>
              <a:rPr sz="1200" spc="67" dirty="0">
                <a:latin typeface="Verdana"/>
                <a:cs typeface="Verdana"/>
              </a:rPr>
              <a:t>A</a:t>
            </a:r>
            <a:r>
              <a:rPr sz="1200" spc="63" dirty="0">
                <a:latin typeface="Verdana"/>
                <a:cs typeface="Verdana"/>
              </a:rPr>
              <a:t>D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-17" dirty="0">
                <a:latin typeface="Verdana"/>
                <a:cs typeface="Verdana"/>
              </a:rPr>
              <a:t>s</a:t>
            </a:r>
            <a:r>
              <a:rPr sz="1200" spc="43" dirty="0">
                <a:latin typeface="Verdana"/>
                <a:cs typeface="Verdana"/>
              </a:rPr>
              <a:t>o</a:t>
            </a:r>
            <a:r>
              <a:rPr sz="1200" spc="57" dirty="0">
                <a:latin typeface="Verdana"/>
                <a:cs typeface="Verdana"/>
              </a:rPr>
              <a:t>n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33" dirty="0">
                <a:latin typeface="Verdana"/>
                <a:cs typeface="Verdana"/>
              </a:rPr>
              <a:t>t</a:t>
            </a:r>
            <a:r>
              <a:rPr sz="1200" spc="-13" dirty="0">
                <a:latin typeface="Verdana"/>
                <a:cs typeface="Verdana"/>
              </a:rPr>
              <a:t>r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-27" dirty="0">
                <a:latin typeface="Verdana"/>
                <a:cs typeface="Verdana"/>
              </a:rPr>
              <a:t>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v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-13" dirty="0">
                <a:latin typeface="Verdana"/>
                <a:cs typeface="Verdana"/>
              </a:rPr>
              <a:t>r</a:t>
            </a:r>
            <a:r>
              <a:rPr sz="1200" spc="13" dirty="0">
                <a:latin typeface="Verdana"/>
                <a:cs typeface="Verdana"/>
              </a:rPr>
              <a:t>i</a:t>
            </a:r>
            <a:r>
              <a:rPr sz="1200" spc="7" dirty="0">
                <a:latin typeface="Verdana"/>
                <a:cs typeface="Verdana"/>
              </a:rPr>
              <a:t>a</a:t>
            </a:r>
            <a:r>
              <a:rPr sz="1200" spc="80" dirty="0">
                <a:latin typeface="Verdana"/>
                <a:cs typeface="Verdana"/>
              </a:rPr>
              <a:t>b</a:t>
            </a:r>
            <a:r>
              <a:rPr sz="1200" spc="13" dirty="0">
                <a:latin typeface="Verdana"/>
                <a:cs typeface="Verdana"/>
              </a:rPr>
              <a:t>l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-27" dirty="0">
                <a:latin typeface="Verdana"/>
                <a:cs typeface="Verdana"/>
              </a:rPr>
              <a:t>s</a:t>
            </a:r>
            <a:r>
              <a:rPr sz="1200" spc="-76" dirty="0">
                <a:latin typeface="Verdana"/>
                <a:cs typeface="Verdana"/>
              </a:rPr>
              <a:t> </a:t>
            </a:r>
            <a:r>
              <a:rPr sz="1200" spc="80" dirty="0">
                <a:latin typeface="Verdana"/>
                <a:cs typeface="Verdana"/>
              </a:rPr>
              <a:t>d</a:t>
            </a:r>
            <a:r>
              <a:rPr sz="1200" spc="13" dirty="0">
                <a:latin typeface="Verdana"/>
                <a:cs typeface="Verdana"/>
              </a:rPr>
              <a:t>i</a:t>
            </a:r>
            <a:r>
              <a:rPr sz="1200" spc="10" dirty="0">
                <a:latin typeface="Verdana"/>
                <a:cs typeface="Verdana"/>
              </a:rPr>
              <a:t>f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-13" dirty="0">
                <a:latin typeface="Verdana"/>
                <a:cs typeface="Verdana"/>
              </a:rPr>
              <a:t>r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67" dirty="0">
                <a:latin typeface="Verdana"/>
                <a:cs typeface="Verdana"/>
              </a:rPr>
              <a:t>n</a:t>
            </a:r>
            <a:r>
              <a:rPr sz="1200" spc="33" dirty="0">
                <a:latin typeface="Verdana"/>
                <a:cs typeface="Verdana"/>
              </a:rPr>
              <a:t>t</a:t>
            </a:r>
            <a:r>
              <a:rPr sz="1200" spc="27" dirty="0">
                <a:latin typeface="Verdana"/>
                <a:cs typeface="Verdana"/>
              </a:rPr>
              <a:t>e</a:t>
            </a:r>
            <a:r>
              <a:rPr sz="1200" spc="-17" dirty="0">
                <a:latin typeface="Verdana"/>
                <a:cs typeface="Verdana"/>
              </a:rPr>
              <a:t>s</a:t>
            </a:r>
            <a:r>
              <a:rPr sz="1200" spc="-140" dirty="0">
                <a:latin typeface="Verdana"/>
                <a:cs typeface="Verdana"/>
              </a:rPr>
              <a:t>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5494" y="3403359"/>
            <a:ext cx="538437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63" dirty="0"/>
              <a:t>Tipos</a:t>
            </a:r>
            <a:r>
              <a:rPr sz="3200" spc="-180" dirty="0"/>
              <a:t> </a:t>
            </a:r>
            <a:r>
              <a:rPr sz="3200" spc="143" dirty="0"/>
              <a:t>de</a:t>
            </a:r>
            <a:r>
              <a:rPr sz="3200" spc="-180" dirty="0"/>
              <a:t> </a:t>
            </a:r>
            <a:r>
              <a:rPr sz="3200" spc="90" dirty="0"/>
              <a:t>datos</a:t>
            </a:r>
            <a:r>
              <a:rPr sz="3200" spc="-177" dirty="0"/>
              <a:t> </a:t>
            </a:r>
            <a:r>
              <a:rPr sz="3200" spc="123" dirty="0"/>
              <a:t>en</a:t>
            </a:r>
            <a:r>
              <a:rPr sz="3200" spc="-180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3883" y="1193157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928356" y="1843969"/>
            <a:ext cx="9839537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tiene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siguientes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tipos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integrados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forma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predeterminada,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estas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categorías: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6817" y="1209417"/>
            <a:ext cx="538564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63" dirty="0"/>
              <a:t>Tipos</a:t>
            </a:r>
            <a:r>
              <a:rPr sz="3200" spc="-180" dirty="0"/>
              <a:t> </a:t>
            </a:r>
            <a:r>
              <a:rPr sz="3200" spc="143" dirty="0"/>
              <a:t>de</a:t>
            </a:r>
            <a:r>
              <a:rPr sz="3200" spc="-180" dirty="0"/>
              <a:t> </a:t>
            </a:r>
            <a:r>
              <a:rPr sz="3200" spc="90" dirty="0"/>
              <a:t>datos</a:t>
            </a:r>
            <a:r>
              <a:rPr sz="3200" spc="-177" dirty="0"/>
              <a:t> </a:t>
            </a:r>
            <a:r>
              <a:rPr sz="3200" spc="123" dirty="0"/>
              <a:t>en</a:t>
            </a:r>
            <a:r>
              <a:rPr sz="3200" spc="-180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sp>
        <p:nvSpPr>
          <p:cNvPr id="16" name="object 16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2DC1720-E3AA-4C0E-BD15-8D3B213B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18" y="2246293"/>
            <a:ext cx="4291202" cy="448694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1273976" y="2004176"/>
            <a:ext cx="518795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obtener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tipo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variable.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889" y="1341109"/>
            <a:ext cx="538564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63" dirty="0">
                <a:solidFill>
                  <a:srgbClr val="152E4D"/>
                </a:solidFill>
                <a:latin typeface="Verdana"/>
                <a:cs typeface="Verdana"/>
              </a:rPr>
              <a:t>Tipos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90" dirty="0">
                <a:solidFill>
                  <a:srgbClr val="152E4D"/>
                </a:solidFill>
                <a:latin typeface="Verdana"/>
                <a:cs typeface="Verdana"/>
              </a:rPr>
              <a:t>datos</a:t>
            </a:r>
            <a:r>
              <a:rPr sz="3200" spc="-17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23" dirty="0">
                <a:solidFill>
                  <a:srgbClr val="152E4D"/>
                </a:solidFill>
                <a:latin typeface="Verdana"/>
                <a:cs typeface="Verdana"/>
              </a:rPr>
              <a:t>en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60" dirty="0">
                <a:solidFill>
                  <a:srgbClr val="152E4D"/>
                </a:solidFill>
                <a:latin typeface="Verdana"/>
                <a:cs typeface="Verdana"/>
              </a:rPr>
              <a:t>Python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36006"/>
            <a:ext cx="10814896" cy="3822277"/>
            <a:chOff x="0" y="4554009"/>
            <a:chExt cx="16222344" cy="57334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0251" y="4554009"/>
              <a:ext cx="14201774" cy="50768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26316" y="8652219"/>
              <a:ext cx="1831339" cy="969010"/>
            </a:xfrm>
            <a:custGeom>
              <a:avLst/>
              <a:gdLst/>
              <a:ahLst/>
              <a:cxnLst/>
              <a:rect l="l" t="t" r="r" b="b"/>
              <a:pathLst>
                <a:path w="1831339" h="969009">
                  <a:moveTo>
                    <a:pt x="0" y="968616"/>
                  </a:moveTo>
                  <a:lnTo>
                    <a:pt x="1831039" y="0"/>
                  </a:lnTo>
                </a:path>
              </a:pathLst>
            </a:custGeom>
            <a:ln w="476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1196" y="8554078"/>
              <a:ext cx="165443" cy="1739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8929470"/>
              <a:ext cx="1404620" cy="1357630"/>
            </a:xfrm>
            <a:custGeom>
              <a:avLst/>
              <a:gdLst/>
              <a:ahLst/>
              <a:cxnLst/>
              <a:rect l="l" t="t" r="r" b="b"/>
              <a:pathLst>
                <a:path w="1404620" h="1357629">
                  <a:moveTo>
                    <a:pt x="0" y="1357529"/>
                  </a:moveTo>
                  <a:lnTo>
                    <a:pt x="0" y="0"/>
                  </a:lnTo>
                  <a:lnTo>
                    <a:pt x="43858" y="740"/>
                  </a:lnTo>
                  <a:lnTo>
                    <a:pt x="91911" y="3175"/>
                  </a:lnTo>
                  <a:lnTo>
                    <a:pt x="139527" y="7201"/>
                  </a:lnTo>
                  <a:lnTo>
                    <a:pt x="186681" y="12792"/>
                  </a:lnTo>
                  <a:lnTo>
                    <a:pt x="233347" y="19922"/>
                  </a:lnTo>
                  <a:lnTo>
                    <a:pt x="279497" y="28564"/>
                  </a:lnTo>
                  <a:lnTo>
                    <a:pt x="325105" y="38692"/>
                  </a:lnTo>
                  <a:lnTo>
                    <a:pt x="370147" y="50280"/>
                  </a:lnTo>
                  <a:lnTo>
                    <a:pt x="414594" y="63301"/>
                  </a:lnTo>
                  <a:lnTo>
                    <a:pt x="458421" y="77730"/>
                  </a:lnTo>
                  <a:lnTo>
                    <a:pt x="501602" y="93540"/>
                  </a:lnTo>
                  <a:lnTo>
                    <a:pt x="544110" y="110706"/>
                  </a:lnTo>
                  <a:lnTo>
                    <a:pt x="585920" y="129199"/>
                  </a:lnTo>
                  <a:lnTo>
                    <a:pt x="627004" y="148995"/>
                  </a:lnTo>
                  <a:lnTo>
                    <a:pt x="667337" y="170068"/>
                  </a:lnTo>
                  <a:lnTo>
                    <a:pt x="706893" y="192390"/>
                  </a:lnTo>
                  <a:lnTo>
                    <a:pt x="745645" y="215936"/>
                  </a:lnTo>
                  <a:lnTo>
                    <a:pt x="783567" y="240679"/>
                  </a:lnTo>
                  <a:lnTo>
                    <a:pt x="820632" y="266594"/>
                  </a:lnTo>
                  <a:lnTo>
                    <a:pt x="856815" y="293653"/>
                  </a:lnTo>
                  <a:lnTo>
                    <a:pt x="892089" y="321831"/>
                  </a:lnTo>
                  <a:lnTo>
                    <a:pt x="926429" y="351102"/>
                  </a:lnTo>
                  <a:lnTo>
                    <a:pt x="959807" y="381439"/>
                  </a:lnTo>
                  <a:lnTo>
                    <a:pt x="992197" y="412816"/>
                  </a:lnTo>
                  <a:lnTo>
                    <a:pt x="1023574" y="445206"/>
                  </a:lnTo>
                  <a:lnTo>
                    <a:pt x="1053911" y="478584"/>
                  </a:lnTo>
                  <a:lnTo>
                    <a:pt x="1083181" y="512924"/>
                  </a:lnTo>
                  <a:lnTo>
                    <a:pt x="1111359" y="548198"/>
                  </a:lnTo>
                  <a:lnTo>
                    <a:pt x="1138418" y="584381"/>
                  </a:lnTo>
                  <a:lnTo>
                    <a:pt x="1164333" y="621447"/>
                  </a:lnTo>
                  <a:lnTo>
                    <a:pt x="1189076" y="659369"/>
                  </a:lnTo>
                  <a:lnTo>
                    <a:pt x="1212622" y="698121"/>
                  </a:lnTo>
                  <a:lnTo>
                    <a:pt x="1234944" y="737676"/>
                  </a:lnTo>
                  <a:lnTo>
                    <a:pt x="1256016" y="778010"/>
                  </a:lnTo>
                  <a:lnTo>
                    <a:pt x="1275812" y="819094"/>
                  </a:lnTo>
                  <a:lnTo>
                    <a:pt x="1294305" y="860904"/>
                  </a:lnTo>
                  <a:lnTo>
                    <a:pt x="1311470" y="903412"/>
                  </a:lnTo>
                  <a:lnTo>
                    <a:pt x="1327280" y="946593"/>
                  </a:lnTo>
                  <a:lnTo>
                    <a:pt x="1341709" y="990421"/>
                  </a:lnTo>
                  <a:lnTo>
                    <a:pt x="1354730" y="1034868"/>
                  </a:lnTo>
                  <a:lnTo>
                    <a:pt x="1366318" y="1079909"/>
                  </a:lnTo>
                  <a:lnTo>
                    <a:pt x="1376446" y="1125518"/>
                  </a:lnTo>
                  <a:lnTo>
                    <a:pt x="1385088" y="1171669"/>
                  </a:lnTo>
                  <a:lnTo>
                    <a:pt x="1392217" y="1218334"/>
                  </a:lnTo>
                  <a:lnTo>
                    <a:pt x="1397808" y="1265488"/>
                  </a:lnTo>
                  <a:lnTo>
                    <a:pt x="1401834" y="1313105"/>
                  </a:lnTo>
                  <a:lnTo>
                    <a:pt x="1404084" y="1357529"/>
                  </a:lnTo>
                  <a:lnTo>
                    <a:pt x="0" y="1357529"/>
                  </a:lnTo>
                  <a:close/>
                </a:path>
              </a:pathLst>
            </a:custGeom>
            <a:solidFill>
              <a:srgbClr val="152E4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8486" y="3135799"/>
            <a:ext cx="633433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237" dirty="0"/>
              <a:t>F</a:t>
            </a:r>
            <a:r>
              <a:rPr sz="3200" spc="187" dirty="0"/>
              <a:t>u</a:t>
            </a:r>
            <a:r>
              <a:rPr sz="3200" spc="200" dirty="0"/>
              <a:t>n</a:t>
            </a:r>
            <a:r>
              <a:rPr sz="3200" spc="207" dirty="0"/>
              <a:t>c</a:t>
            </a:r>
            <a:r>
              <a:rPr sz="3200" spc="60" dirty="0"/>
              <a:t>i</a:t>
            </a:r>
            <a:r>
              <a:rPr sz="3200" spc="133" dirty="0"/>
              <a:t>o</a:t>
            </a:r>
            <a:r>
              <a:rPr sz="3200" spc="200" dirty="0"/>
              <a:t>n</a:t>
            </a:r>
            <a:r>
              <a:rPr sz="3200" spc="97" dirty="0"/>
              <a:t>e</a:t>
            </a:r>
            <a:r>
              <a:rPr sz="3200" spc="-67" dirty="0"/>
              <a:t>s</a:t>
            </a:r>
            <a:r>
              <a:rPr sz="3200" spc="-169" dirty="0"/>
              <a:t> </a:t>
            </a:r>
            <a:r>
              <a:rPr sz="3200" spc="233" dirty="0"/>
              <a:t>d</a:t>
            </a:r>
            <a:r>
              <a:rPr sz="3200" spc="50" dirty="0"/>
              <a:t>e</a:t>
            </a:r>
            <a:r>
              <a:rPr sz="3200" spc="-169" dirty="0"/>
              <a:t> </a:t>
            </a:r>
            <a:r>
              <a:rPr sz="3200" spc="97" dirty="0"/>
              <a:t>e</a:t>
            </a:r>
            <a:r>
              <a:rPr sz="3200" spc="200" dirty="0"/>
              <a:t>n</a:t>
            </a:r>
            <a:r>
              <a:rPr sz="3200" spc="110" dirty="0"/>
              <a:t>t</a:t>
            </a:r>
            <a:r>
              <a:rPr sz="3200" spc="-10" dirty="0"/>
              <a:t>r</a:t>
            </a:r>
            <a:r>
              <a:rPr sz="3200" spc="37" dirty="0"/>
              <a:t>a</a:t>
            </a:r>
            <a:r>
              <a:rPr sz="3200" spc="233" dirty="0"/>
              <a:t>d</a:t>
            </a:r>
            <a:r>
              <a:rPr sz="3200" spc="-10" dirty="0"/>
              <a:t>a</a:t>
            </a:r>
            <a:r>
              <a:rPr sz="3200" spc="-169" dirty="0"/>
              <a:t> </a:t>
            </a:r>
            <a:r>
              <a:rPr sz="3200" spc="-107" dirty="0"/>
              <a:t>y</a:t>
            </a:r>
            <a:r>
              <a:rPr sz="3200" spc="-169" dirty="0"/>
              <a:t> </a:t>
            </a:r>
            <a:r>
              <a:rPr sz="3200" spc="-20" dirty="0"/>
              <a:t>s</a:t>
            </a:r>
            <a:r>
              <a:rPr sz="3200" spc="37" dirty="0"/>
              <a:t>a</a:t>
            </a:r>
            <a:r>
              <a:rPr sz="3200" spc="60" dirty="0"/>
              <a:t>li</a:t>
            </a:r>
            <a:r>
              <a:rPr sz="3200" spc="233" dirty="0"/>
              <a:t>d</a:t>
            </a:r>
            <a:r>
              <a:rPr sz="3200" spc="-10" dirty="0"/>
              <a:t>a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0249" y="1193156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853699" y="1868446"/>
            <a:ext cx="10796693" cy="24353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7620" algn="just">
              <a:lnSpc>
                <a:spcPct val="105000"/>
              </a:lnSpc>
              <a:spcBef>
                <a:spcPts val="67"/>
              </a:spcBef>
            </a:pP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Existen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diferentes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formas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comunicarnos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con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nuestros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scripts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Python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con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el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objetivo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poder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representar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información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 el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script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nos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quiere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mostrar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poder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ingresar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alguna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acción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al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programa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por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medio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del</a:t>
            </a:r>
            <a:r>
              <a:rPr sz="1667" spc="-4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teclado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otra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entrada,</a:t>
            </a:r>
            <a:r>
              <a:rPr sz="1667" spc="-4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este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contenido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veremos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4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instrucciones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entradas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salidas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más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comunes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usaremos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largo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del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252525"/>
                </a:solidFill>
                <a:latin typeface="Verdana"/>
                <a:cs typeface="Verdana"/>
              </a:rPr>
              <a:t>curso.</a:t>
            </a:r>
            <a:endParaRPr sz="1667">
              <a:latin typeface="Verdana"/>
              <a:cs typeface="Verdana"/>
            </a:endParaRPr>
          </a:p>
          <a:p>
            <a:pPr marL="8467" algn="just">
              <a:spcBef>
                <a:spcPts val="1353"/>
              </a:spcBef>
            </a:pPr>
            <a:r>
              <a:rPr sz="2000" spc="17" dirty="0">
                <a:solidFill>
                  <a:srgbClr val="FF8200"/>
                </a:solidFill>
                <a:latin typeface="Verdana"/>
                <a:cs typeface="Verdana"/>
              </a:rPr>
              <a:t>Salidas</a:t>
            </a:r>
            <a:r>
              <a:rPr sz="2000" spc="-123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76" dirty="0">
                <a:solidFill>
                  <a:srgbClr val="FF8200"/>
                </a:solidFill>
                <a:latin typeface="Verdana"/>
                <a:cs typeface="Verdana"/>
              </a:rPr>
              <a:t>en</a:t>
            </a:r>
            <a:r>
              <a:rPr sz="2000" spc="-12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97" dirty="0">
                <a:solidFill>
                  <a:srgbClr val="FF8200"/>
                </a:solidFill>
                <a:latin typeface="Verdana"/>
                <a:cs typeface="Verdana"/>
              </a:rPr>
              <a:t>Python</a:t>
            </a:r>
            <a:endParaRPr sz="2000">
              <a:latin typeface="Verdana"/>
              <a:cs typeface="Verdana"/>
            </a:endParaRPr>
          </a:p>
          <a:p>
            <a:pPr marL="8467" marR="3387" algn="just">
              <a:lnSpc>
                <a:spcPct val="105000"/>
              </a:lnSpc>
              <a:spcBef>
                <a:spcPts val="620"/>
              </a:spcBef>
            </a:pP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función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print()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nos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permite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mostrar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información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por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consola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como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mensajes,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números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o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valores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7" dirty="0">
                <a:solidFill>
                  <a:srgbClr val="252525"/>
                </a:solidFill>
                <a:latin typeface="Verdana"/>
                <a:cs typeface="Verdana"/>
              </a:rPr>
              <a:t>variable.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su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uso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solo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pasamos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los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argumentos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deseamos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mostrar </a:t>
            </a:r>
            <a:r>
              <a:rPr sz="1667" spc="-579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consola.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3699" y="1305397"/>
            <a:ext cx="381338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67" dirty="0"/>
              <a:t>E</a:t>
            </a:r>
            <a:r>
              <a:rPr sz="3200" spc="200" dirty="0"/>
              <a:t>n</a:t>
            </a:r>
            <a:r>
              <a:rPr sz="3200" spc="110" dirty="0"/>
              <a:t>t</a:t>
            </a:r>
            <a:r>
              <a:rPr sz="3200" spc="-10" dirty="0"/>
              <a:t>r</a:t>
            </a:r>
            <a:r>
              <a:rPr sz="3200" spc="37" dirty="0"/>
              <a:t>a</a:t>
            </a:r>
            <a:r>
              <a:rPr sz="3200" spc="233" dirty="0"/>
              <a:t>d</a:t>
            </a:r>
            <a:r>
              <a:rPr sz="3200" spc="37" dirty="0"/>
              <a:t>a</a:t>
            </a:r>
            <a:r>
              <a:rPr sz="3200" spc="-67" dirty="0"/>
              <a:t>s</a:t>
            </a:r>
            <a:r>
              <a:rPr sz="3200" spc="-169" dirty="0"/>
              <a:t> </a:t>
            </a:r>
            <a:r>
              <a:rPr sz="3200" spc="-107" dirty="0"/>
              <a:t>y</a:t>
            </a:r>
            <a:r>
              <a:rPr sz="3200" spc="-169" dirty="0"/>
              <a:t> </a:t>
            </a:r>
            <a:r>
              <a:rPr sz="3200" spc="-20" dirty="0"/>
              <a:t>s</a:t>
            </a:r>
            <a:r>
              <a:rPr sz="3200" spc="37" dirty="0"/>
              <a:t>a</a:t>
            </a:r>
            <a:r>
              <a:rPr sz="3200" spc="60" dirty="0"/>
              <a:t>li</a:t>
            </a:r>
            <a:r>
              <a:rPr sz="3200" spc="233" dirty="0"/>
              <a:t>d</a:t>
            </a:r>
            <a:r>
              <a:rPr sz="3200" spc="37" dirty="0"/>
              <a:t>a</a:t>
            </a:r>
            <a:r>
              <a:rPr sz="3200" spc="-67" dirty="0"/>
              <a:t>s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4286251"/>
            <a:ext cx="4571999" cy="24129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034" y="958664"/>
            <a:ext cx="381338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67" dirty="0"/>
              <a:t>E</a:t>
            </a:r>
            <a:r>
              <a:rPr sz="3200" spc="200" dirty="0"/>
              <a:t>n</a:t>
            </a:r>
            <a:r>
              <a:rPr sz="3200" spc="110" dirty="0"/>
              <a:t>t</a:t>
            </a:r>
            <a:r>
              <a:rPr sz="3200" spc="-10" dirty="0"/>
              <a:t>r</a:t>
            </a:r>
            <a:r>
              <a:rPr sz="3200" spc="37" dirty="0"/>
              <a:t>a</a:t>
            </a:r>
            <a:r>
              <a:rPr sz="3200" spc="233" dirty="0"/>
              <a:t>d</a:t>
            </a:r>
            <a:r>
              <a:rPr sz="3200" spc="37" dirty="0"/>
              <a:t>a</a:t>
            </a:r>
            <a:r>
              <a:rPr sz="3200" spc="-67" dirty="0"/>
              <a:t>s</a:t>
            </a:r>
            <a:r>
              <a:rPr sz="3200" spc="-169" dirty="0"/>
              <a:t> </a:t>
            </a:r>
            <a:r>
              <a:rPr sz="3200" spc="-107" dirty="0"/>
              <a:t>y</a:t>
            </a:r>
            <a:r>
              <a:rPr sz="3200" spc="-169" dirty="0"/>
              <a:t> </a:t>
            </a:r>
            <a:r>
              <a:rPr sz="3200" spc="-20" dirty="0"/>
              <a:t>s</a:t>
            </a:r>
            <a:r>
              <a:rPr sz="3200" spc="37" dirty="0"/>
              <a:t>a</a:t>
            </a:r>
            <a:r>
              <a:rPr sz="3200" spc="60" dirty="0"/>
              <a:t>li</a:t>
            </a:r>
            <a:r>
              <a:rPr sz="3200" spc="233" dirty="0"/>
              <a:t>d</a:t>
            </a:r>
            <a:r>
              <a:rPr sz="3200" spc="37" dirty="0"/>
              <a:t>a</a:t>
            </a:r>
            <a:r>
              <a:rPr sz="3200" spc="-67" dirty="0"/>
              <a:t>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73035" y="1620528"/>
            <a:ext cx="10795423" cy="122452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algn="just">
              <a:spcBef>
                <a:spcPts val="67"/>
              </a:spcBef>
            </a:pPr>
            <a:r>
              <a:rPr sz="2000" spc="53" dirty="0">
                <a:solidFill>
                  <a:srgbClr val="FF8200"/>
                </a:solidFill>
                <a:latin typeface="Verdana"/>
                <a:cs typeface="Verdana"/>
              </a:rPr>
              <a:t>Entradas</a:t>
            </a:r>
            <a:r>
              <a:rPr sz="2000" spc="-123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76" dirty="0">
                <a:solidFill>
                  <a:srgbClr val="FF8200"/>
                </a:solidFill>
                <a:latin typeface="Verdana"/>
                <a:cs typeface="Verdana"/>
              </a:rPr>
              <a:t>en</a:t>
            </a:r>
            <a:r>
              <a:rPr sz="2000" spc="-12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97" dirty="0">
                <a:solidFill>
                  <a:srgbClr val="FF8200"/>
                </a:solidFill>
                <a:latin typeface="Verdana"/>
                <a:cs typeface="Verdana"/>
              </a:rPr>
              <a:t>Python</a:t>
            </a:r>
            <a:endParaRPr sz="2000">
              <a:latin typeface="Verdana"/>
              <a:cs typeface="Verdana"/>
            </a:endParaRPr>
          </a:p>
          <a:p>
            <a:pPr marL="8467" marR="3387" algn="just">
              <a:lnSpc>
                <a:spcPct val="106800"/>
              </a:lnSpc>
              <a:spcBef>
                <a:spcPts val="1050"/>
              </a:spcBef>
            </a:pPr>
            <a:r>
              <a:rPr sz="1600" spc="27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600" spc="57" dirty="0">
                <a:solidFill>
                  <a:srgbClr val="252525"/>
                </a:solidFill>
                <a:latin typeface="Verdana"/>
                <a:cs typeface="Verdana"/>
              </a:rPr>
              <a:t>función </a:t>
            </a:r>
            <a:r>
              <a:rPr sz="1600" spc="7" dirty="0">
                <a:solidFill>
                  <a:srgbClr val="252525"/>
                </a:solidFill>
                <a:latin typeface="Verdana"/>
                <a:cs typeface="Verdana"/>
              </a:rPr>
              <a:t>input() </a:t>
            </a:r>
            <a:r>
              <a:rPr sz="1600" spc="50" dirty="0">
                <a:solidFill>
                  <a:srgbClr val="252525"/>
                </a:solidFill>
                <a:latin typeface="Verdana"/>
                <a:cs typeface="Verdana"/>
              </a:rPr>
              <a:t>permite </a:t>
            </a:r>
            <a:r>
              <a:rPr sz="1600" spc="47" dirty="0">
                <a:solidFill>
                  <a:srgbClr val="252525"/>
                </a:solidFill>
                <a:latin typeface="Verdana"/>
                <a:cs typeface="Verdana"/>
              </a:rPr>
              <a:t>obtener </a:t>
            </a:r>
            <a:r>
              <a:rPr sz="1600" spc="50" dirty="0">
                <a:solidFill>
                  <a:srgbClr val="252525"/>
                </a:solidFill>
                <a:latin typeface="Verdana"/>
                <a:cs typeface="Verdana"/>
              </a:rPr>
              <a:t>información </a:t>
            </a:r>
            <a:r>
              <a:rPr sz="1600" spc="43" dirty="0">
                <a:solidFill>
                  <a:srgbClr val="252525"/>
                </a:solidFill>
                <a:latin typeface="Verdana"/>
                <a:cs typeface="Verdana"/>
              </a:rPr>
              <a:t>del </a:t>
            </a:r>
            <a:r>
              <a:rPr sz="1600" spc="53" dirty="0">
                <a:solidFill>
                  <a:srgbClr val="252525"/>
                </a:solidFill>
                <a:latin typeface="Verdana"/>
                <a:cs typeface="Verdana"/>
              </a:rPr>
              <a:t>en </a:t>
            </a:r>
            <a:r>
              <a:rPr sz="1600" spc="-3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600" spc="40" dirty="0">
                <a:solidFill>
                  <a:srgbClr val="252525"/>
                </a:solidFill>
                <a:latin typeface="Verdana"/>
                <a:cs typeface="Verdana"/>
              </a:rPr>
              <a:t>terminal </a:t>
            </a:r>
            <a:r>
              <a:rPr sz="1600" spc="47" dirty="0">
                <a:solidFill>
                  <a:srgbClr val="252525"/>
                </a:solidFill>
                <a:latin typeface="Verdana"/>
                <a:cs typeface="Verdana"/>
              </a:rPr>
              <a:t>desde </a:t>
            </a:r>
            <a:r>
              <a:rPr sz="1600" spc="13" dirty="0">
                <a:solidFill>
                  <a:srgbClr val="252525"/>
                </a:solidFill>
                <a:latin typeface="Verdana"/>
                <a:cs typeface="Verdana"/>
              </a:rPr>
              <a:t>el teclado, </a:t>
            </a:r>
            <a:r>
              <a:rPr sz="1600" spc="-3" dirty="0">
                <a:solidFill>
                  <a:srgbClr val="252525"/>
                </a:solidFill>
                <a:latin typeface="Verdana"/>
                <a:cs typeface="Verdana"/>
              </a:rPr>
              <a:t>al </a:t>
            </a:r>
            <a:r>
              <a:rPr sz="1600" spc="83" dirty="0">
                <a:solidFill>
                  <a:srgbClr val="252525"/>
                </a:solidFill>
                <a:latin typeface="Verdana"/>
                <a:cs typeface="Verdana"/>
              </a:rPr>
              <a:t>momento </a:t>
            </a:r>
            <a:r>
              <a:rPr sz="1600" spc="60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00" spc="6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17" dirty="0">
                <a:solidFill>
                  <a:srgbClr val="252525"/>
                </a:solidFill>
                <a:latin typeface="Verdana"/>
                <a:cs typeface="Verdana"/>
              </a:rPr>
              <a:t>ejecutarse</a:t>
            </a:r>
            <a:r>
              <a:rPr sz="1600" spc="1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7" dirty="0">
                <a:solidFill>
                  <a:srgbClr val="252525"/>
                </a:solidFill>
                <a:latin typeface="Verdana"/>
                <a:cs typeface="Verdana"/>
              </a:rPr>
              <a:t>esta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27" dirty="0">
                <a:solidFill>
                  <a:srgbClr val="252525"/>
                </a:solidFill>
                <a:latin typeface="Verdana"/>
                <a:cs typeface="Verdana"/>
              </a:rPr>
              <a:t>línea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5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-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00" spc="1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37" dirty="0">
                <a:solidFill>
                  <a:srgbClr val="252525"/>
                </a:solidFill>
                <a:latin typeface="Verdana"/>
                <a:cs typeface="Verdana"/>
              </a:rPr>
              <a:t>consola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13" dirty="0">
                <a:solidFill>
                  <a:srgbClr val="252525"/>
                </a:solidFill>
                <a:latin typeface="Verdana"/>
                <a:cs typeface="Verdana"/>
              </a:rPr>
              <a:t>esperara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00" spc="1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40" dirty="0">
                <a:solidFill>
                  <a:srgbClr val="252525"/>
                </a:solidFill>
                <a:latin typeface="Verdana"/>
                <a:cs typeface="Verdana"/>
              </a:rPr>
              <a:t>ingresemos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13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17" dirty="0">
                <a:solidFill>
                  <a:srgbClr val="252525"/>
                </a:solidFill>
                <a:latin typeface="Verdana"/>
                <a:cs typeface="Verdana"/>
              </a:rPr>
              <a:t>texto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00" spc="1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43" dirty="0">
                <a:solidFill>
                  <a:srgbClr val="252525"/>
                </a:solidFill>
                <a:latin typeface="Verdana"/>
                <a:cs typeface="Verdana"/>
              </a:rPr>
              <a:t>necesitemos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63" dirty="0">
                <a:solidFill>
                  <a:srgbClr val="252525"/>
                </a:solidFill>
                <a:latin typeface="Verdana"/>
                <a:cs typeface="Verdana"/>
              </a:rPr>
              <a:t>demos</a:t>
            </a:r>
            <a:r>
              <a:rPr sz="1600" spc="1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76" dirty="0">
                <a:solidFill>
                  <a:srgbClr val="252525"/>
                </a:solidFill>
                <a:latin typeface="Verdana"/>
                <a:cs typeface="Verdana"/>
              </a:rPr>
              <a:t>un </a:t>
            </a:r>
            <a:r>
              <a:rPr sz="1600" spc="3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33" dirty="0">
                <a:solidFill>
                  <a:srgbClr val="252525"/>
                </a:solidFill>
                <a:latin typeface="Verdana"/>
                <a:cs typeface="Verdana"/>
              </a:rPr>
              <a:t>enter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2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47" dirty="0">
                <a:solidFill>
                  <a:srgbClr val="252525"/>
                </a:solidFill>
                <a:latin typeface="Verdana"/>
                <a:cs typeface="Verdana"/>
              </a:rPr>
              <a:t>continuar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00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37" dirty="0">
                <a:solidFill>
                  <a:srgbClr val="252525"/>
                </a:solidFill>
                <a:latin typeface="Verdana"/>
                <a:cs typeface="Verdana"/>
              </a:rPr>
              <a:t>guardar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13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-7" dirty="0">
                <a:solidFill>
                  <a:srgbClr val="252525"/>
                </a:solidFill>
                <a:latin typeface="Verdana"/>
                <a:cs typeface="Verdana"/>
              </a:rPr>
              <a:t>valor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Verdana"/>
                <a:cs typeface="Verdana"/>
              </a:rPr>
              <a:t>capturado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5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00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5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Verdana"/>
                <a:cs typeface="Verdana"/>
              </a:rPr>
              <a:t>variable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00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20" dirty="0">
                <a:solidFill>
                  <a:srgbClr val="252525"/>
                </a:solidFill>
                <a:latin typeface="Verdana"/>
                <a:cs typeface="Verdana"/>
              </a:rPr>
              <a:t>programa</a:t>
            </a:r>
            <a:r>
              <a:rPr sz="1600" spc="20" dirty="0">
                <a:latin typeface="Verdana"/>
                <a:cs typeface="Verdana"/>
              </a:rPr>
              <a:t>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967038"/>
            <a:ext cx="11814810" cy="3891280"/>
            <a:chOff x="0" y="4450557"/>
            <a:chExt cx="17722215" cy="58369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251" y="4450557"/>
              <a:ext cx="16849724" cy="47624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28439" y="5328802"/>
              <a:ext cx="495934" cy="2411730"/>
            </a:xfrm>
            <a:custGeom>
              <a:avLst/>
              <a:gdLst/>
              <a:ahLst/>
              <a:cxnLst/>
              <a:rect l="l" t="t" r="r" b="b"/>
              <a:pathLst>
                <a:path w="495935" h="2411729">
                  <a:moveTo>
                    <a:pt x="495721" y="0"/>
                  </a:moveTo>
                  <a:lnTo>
                    <a:pt x="0" y="2411616"/>
                  </a:lnTo>
                </a:path>
              </a:pathLst>
            </a:custGeom>
            <a:ln w="4768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9830" y="7725557"/>
              <a:ext cx="187616" cy="155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8929471"/>
              <a:ext cx="1404620" cy="1357630"/>
            </a:xfrm>
            <a:custGeom>
              <a:avLst/>
              <a:gdLst/>
              <a:ahLst/>
              <a:cxnLst/>
              <a:rect l="l" t="t" r="r" b="b"/>
              <a:pathLst>
                <a:path w="1404620" h="1357629">
                  <a:moveTo>
                    <a:pt x="0" y="1357527"/>
                  </a:moveTo>
                  <a:lnTo>
                    <a:pt x="0" y="0"/>
                  </a:lnTo>
                  <a:lnTo>
                    <a:pt x="43858" y="740"/>
                  </a:lnTo>
                  <a:lnTo>
                    <a:pt x="91911" y="3175"/>
                  </a:lnTo>
                  <a:lnTo>
                    <a:pt x="139527" y="7201"/>
                  </a:lnTo>
                  <a:lnTo>
                    <a:pt x="186681" y="12792"/>
                  </a:lnTo>
                  <a:lnTo>
                    <a:pt x="233347" y="19922"/>
                  </a:lnTo>
                  <a:lnTo>
                    <a:pt x="279497" y="28564"/>
                  </a:lnTo>
                  <a:lnTo>
                    <a:pt x="325105" y="38692"/>
                  </a:lnTo>
                  <a:lnTo>
                    <a:pt x="370147" y="50280"/>
                  </a:lnTo>
                  <a:lnTo>
                    <a:pt x="414594" y="63301"/>
                  </a:lnTo>
                  <a:lnTo>
                    <a:pt x="458421" y="77730"/>
                  </a:lnTo>
                  <a:lnTo>
                    <a:pt x="501602" y="93540"/>
                  </a:lnTo>
                  <a:lnTo>
                    <a:pt x="544110" y="110706"/>
                  </a:lnTo>
                  <a:lnTo>
                    <a:pt x="585920" y="129199"/>
                  </a:lnTo>
                  <a:lnTo>
                    <a:pt x="627004" y="148995"/>
                  </a:lnTo>
                  <a:lnTo>
                    <a:pt x="667337" y="170068"/>
                  </a:lnTo>
                  <a:lnTo>
                    <a:pt x="706893" y="192390"/>
                  </a:lnTo>
                  <a:lnTo>
                    <a:pt x="745645" y="215936"/>
                  </a:lnTo>
                  <a:lnTo>
                    <a:pt x="783567" y="240679"/>
                  </a:lnTo>
                  <a:lnTo>
                    <a:pt x="820632" y="266594"/>
                  </a:lnTo>
                  <a:lnTo>
                    <a:pt x="856815" y="293653"/>
                  </a:lnTo>
                  <a:lnTo>
                    <a:pt x="892089" y="321831"/>
                  </a:lnTo>
                  <a:lnTo>
                    <a:pt x="926429" y="351102"/>
                  </a:lnTo>
                  <a:lnTo>
                    <a:pt x="959807" y="381439"/>
                  </a:lnTo>
                  <a:lnTo>
                    <a:pt x="992197" y="412816"/>
                  </a:lnTo>
                  <a:lnTo>
                    <a:pt x="1023574" y="445206"/>
                  </a:lnTo>
                  <a:lnTo>
                    <a:pt x="1053911" y="478584"/>
                  </a:lnTo>
                  <a:lnTo>
                    <a:pt x="1083181" y="512924"/>
                  </a:lnTo>
                  <a:lnTo>
                    <a:pt x="1111359" y="548198"/>
                  </a:lnTo>
                  <a:lnTo>
                    <a:pt x="1138418" y="584381"/>
                  </a:lnTo>
                  <a:lnTo>
                    <a:pt x="1164333" y="621447"/>
                  </a:lnTo>
                  <a:lnTo>
                    <a:pt x="1189076" y="659369"/>
                  </a:lnTo>
                  <a:lnTo>
                    <a:pt x="1212622" y="698121"/>
                  </a:lnTo>
                  <a:lnTo>
                    <a:pt x="1234944" y="737676"/>
                  </a:lnTo>
                  <a:lnTo>
                    <a:pt x="1256016" y="778010"/>
                  </a:lnTo>
                  <a:lnTo>
                    <a:pt x="1275812" y="819094"/>
                  </a:lnTo>
                  <a:lnTo>
                    <a:pt x="1294305" y="860904"/>
                  </a:lnTo>
                  <a:lnTo>
                    <a:pt x="1311470" y="903412"/>
                  </a:lnTo>
                  <a:lnTo>
                    <a:pt x="1327280" y="946593"/>
                  </a:lnTo>
                  <a:lnTo>
                    <a:pt x="1341709" y="990421"/>
                  </a:lnTo>
                  <a:lnTo>
                    <a:pt x="1354730" y="1034868"/>
                  </a:lnTo>
                  <a:lnTo>
                    <a:pt x="1366318" y="1079909"/>
                  </a:lnTo>
                  <a:lnTo>
                    <a:pt x="1376446" y="1125518"/>
                  </a:lnTo>
                  <a:lnTo>
                    <a:pt x="1385088" y="1171669"/>
                  </a:lnTo>
                  <a:lnTo>
                    <a:pt x="1392217" y="1218334"/>
                  </a:lnTo>
                  <a:lnTo>
                    <a:pt x="1397808" y="1265488"/>
                  </a:lnTo>
                  <a:lnTo>
                    <a:pt x="1401834" y="1313105"/>
                  </a:lnTo>
                  <a:lnTo>
                    <a:pt x="1404084" y="1357527"/>
                  </a:lnTo>
                  <a:lnTo>
                    <a:pt x="0" y="1357527"/>
                  </a:lnTo>
                  <a:close/>
                </a:path>
              </a:pathLst>
            </a:custGeom>
            <a:solidFill>
              <a:srgbClr val="152E4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5012" y="2519253"/>
            <a:ext cx="4845050" cy="273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77337" y="1308008"/>
            <a:ext cx="266954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67" dirty="0">
                <a:solidFill>
                  <a:srgbClr val="FF8200"/>
                </a:solidFill>
                <a:latin typeface="Verdana"/>
                <a:cs typeface="Verdana"/>
              </a:rPr>
              <a:t>PROYECTO</a:t>
            </a:r>
            <a:r>
              <a:rPr sz="3200" spc="-21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3200" spc="-853" dirty="0">
                <a:solidFill>
                  <a:srgbClr val="FF8200"/>
                </a:solidFill>
                <a:latin typeface="Verdana"/>
                <a:cs typeface="Verdana"/>
              </a:rPr>
              <a:t>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5554" y="2036075"/>
            <a:ext cx="976460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2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00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43" dirty="0">
                <a:solidFill>
                  <a:srgbClr val="252525"/>
                </a:solidFill>
                <a:latin typeface="Verdana"/>
                <a:cs typeface="Verdana"/>
              </a:rPr>
              <a:t>formarán</a:t>
            </a:r>
            <a:r>
              <a:rPr sz="1600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63" dirty="0">
                <a:solidFill>
                  <a:srgbClr val="252525"/>
                </a:solidFill>
                <a:latin typeface="Verdana"/>
                <a:cs typeface="Verdana"/>
              </a:rPr>
              <a:t>equipos</a:t>
            </a:r>
            <a:r>
              <a:rPr sz="1600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00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-100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600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37" dirty="0">
                <a:solidFill>
                  <a:srgbClr val="252525"/>
                </a:solidFill>
                <a:latin typeface="Verdana"/>
                <a:cs typeface="Verdana"/>
              </a:rPr>
              <a:t>personas</a:t>
            </a:r>
            <a:r>
              <a:rPr sz="1600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-5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00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57" dirty="0">
                <a:solidFill>
                  <a:srgbClr val="252525"/>
                </a:solidFill>
                <a:latin typeface="Verdana"/>
                <a:cs typeface="Verdana"/>
              </a:rPr>
              <a:t>tendrán</a:t>
            </a:r>
            <a:r>
              <a:rPr sz="1600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-13" dirty="0">
                <a:solidFill>
                  <a:srgbClr val="252525"/>
                </a:solidFill>
                <a:latin typeface="Verdana"/>
                <a:cs typeface="Verdana"/>
              </a:rPr>
              <a:t>20</a:t>
            </a:r>
            <a:r>
              <a:rPr sz="1600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67" dirty="0">
                <a:solidFill>
                  <a:srgbClr val="252525"/>
                </a:solidFill>
                <a:latin typeface="Verdana"/>
                <a:cs typeface="Verdana"/>
              </a:rPr>
              <a:t>minutos</a:t>
            </a:r>
            <a:r>
              <a:rPr sz="1600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Verdana"/>
                <a:cs typeface="Verdana"/>
              </a:rPr>
              <a:t>máximo</a:t>
            </a:r>
            <a:r>
              <a:rPr sz="1600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00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40" dirty="0">
                <a:solidFill>
                  <a:srgbClr val="252525"/>
                </a:solidFill>
                <a:latin typeface="Verdana"/>
                <a:cs typeface="Verdana"/>
              </a:rPr>
              <a:t>aplicar</a:t>
            </a:r>
            <a:r>
              <a:rPr sz="1600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00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37" dirty="0">
                <a:solidFill>
                  <a:srgbClr val="252525"/>
                </a:solidFill>
                <a:latin typeface="Verdana"/>
                <a:cs typeface="Verdana"/>
              </a:rPr>
              <a:t>aprendido.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334" y="1132181"/>
            <a:ext cx="563795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03" dirty="0"/>
              <a:t>Pasos</a:t>
            </a:r>
            <a:r>
              <a:rPr sz="3200" spc="-180" dirty="0"/>
              <a:t> </a:t>
            </a:r>
            <a:r>
              <a:rPr sz="3200" spc="63" dirty="0"/>
              <a:t>para</a:t>
            </a:r>
            <a:r>
              <a:rPr sz="3200" spc="-177" dirty="0"/>
              <a:t> </a:t>
            </a:r>
            <a:r>
              <a:rPr sz="3200" spc="53" dirty="0"/>
              <a:t>instalar</a:t>
            </a:r>
            <a:r>
              <a:rPr sz="3200" spc="-180" dirty="0"/>
              <a:t> </a:t>
            </a:r>
            <a:r>
              <a:rPr sz="3200" spc="127" dirty="0"/>
              <a:t>python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683574" y="1784198"/>
            <a:ext cx="10411037" cy="112002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467" marR="3387">
              <a:lnSpc>
                <a:spcPts val="2200"/>
              </a:lnSpc>
              <a:spcBef>
                <a:spcPts val="173"/>
              </a:spcBef>
              <a:tabLst>
                <a:tab pos="476274" algn="l"/>
                <a:tab pos="1695958" algn="l"/>
                <a:tab pos="3163728" algn="l"/>
                <a:tab pos="3835168" algn="l"/>
                <a:tab pos="5321566" algn="l"/>
                <a:tab pos="7535287" algn="l"/>
                <a:tab pos="7812161" algn="l"/>
                <a:tab pos="8656753" algn="l"/>
                <a:tab pos="9238865" algn="l"/>
                <a:tab pos="10191413" algn="l"/>
              </a:tabLst>
            </a:pPr>
            <a:r>
              <a:rPr sz="1867" spc="9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87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10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-1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37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50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33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77" dirty="0">
                <a:solidFill>
                  <a:srgbClr val="252525"/>
                </a:solidFill>
                <a:latin typeface="Verdana"/>
                <a:cs typeface="Verdana"/>
              </a:rPr>
              <a:t>w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10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-1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867" spc="18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77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www</a:t>
            </a:r>
            <a:r>
              <a:rPr sz="1867" spc="-230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.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p</a:t>
            </a:r>
            <a:r>
              <a:rPr sz="1867" spc="-37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y</a:t>
            </a: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t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h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o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n</a:t>
            </a:r>
            <a:r>
              <a:rPr sz="1867" spc="-230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.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o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r</a:t>
            </a:r>
            <a:r>
              <a:rPr sz="1867" spc="123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g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-6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spc="10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50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-37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8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0" dirty="0">
                <a:solidFill>
                  <a:srgbClr val="252525"/>
                </a:solidFill>
                <a:latin typeface="Verdana"/>
                <a:cs typeface="Verdana"/>
              </a:rPr>
              <a:t>l  </a:t>
            </a:r>
            <a:r>
              <a:rPr sz="1867" spc="110" dirty="0">
                <a:solidFill>
                  <a:srgbClr val="252525"/>
                </a:solidFill>
                <a:latin typeface="Verdana"/>
                <a:cs typeface="Verdana"/>
              </a:rPr>
              <a:t>menú</a:t>
            </a:r>
            <a:r>
              <a:rPr sz="18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descargas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6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damos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descargar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0" dirty="0">
                <a:solidFill>
                  <a:srgbClr val="252525"/>
                </a:solidFill>
                <a:latin typeface="Verdana"/>
                <a:cs typeface="Verdana"/>
              </a:rPr>
              <a:t>“Python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93" dirty="0">
                <a:solidFill>
                  <a:srgbClr val="252525"/>
                </a:solidFill>
                <a:latin typeface="Verdana"/>
                <a:cs typeface="Verdana"/>
              </a:rPr>
              <a:t>3.9.0”</a:t>
            </a:r>
            <a:endParaRPr sz="1867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067">
              <a:latin typeface="Verdana"/>
              <a:cs typeface="Verdana"/>
            </a:endParaRPr>
          </a:p>
          <a:p>
            <a:pPr marL="8467"/>
            <a:r>
              <a:rPr sz="1400" spc="3" dirty="0">
                <a:solidFill>
                  <a:srgbClr val="FF8200"/>
                </a:solidFill>
                <a:latin typeface="Verdana"/>
                <a:cs typeface="Verdana"/>
              </a:rPr>
              <a:t>https://</a:t>
            </a:r>
            <a:r>
              <a:rPr sz="1400" spc="3" dirty="0">
                <a:solidFill>
                  <a:srgbClr val="FF8200"/>
                </a:solidFill>
                <a:latin typeface="Verdana"/>
                <a:cs typeface="Verdana"/>
                <a:hlinkClick r:id="rId3"/>
              </a:rPr>
              <a:t>www.python.org/downloads/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3646" y="3005417"/>
            <a:ext cx="7543799" cy="35178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1058431" y="1970757"/>
            <a:ext cx="10667153" cy="341409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94743" indent="-131240" algn="just">
              <a:spcBef>
                <a:spcPts val="67"/>
              </a:spcBef>
              <a:buClr>
                <a:srgbClr val="000000"/>
              </a:buClr>
              <a:buAutoNum type="arabicPeriod"/>
              <a:tabLst>
                <a:tab pos="195166" algn="l"/>
              </a:tabLst>
            </a:pPr>
            <a:r>
              <a:rPr sz="1467" spc="27" dirty="0">
                <a:solidFill>
                  <a:srgbClr val="252525"/>
                </a:solidFill>
                <a:latin typeface="Verdana"/>
                <a:cs typeface="Verdana"/>
              </a:rPr>
              <a:t>Cree</a:t>
            </a:r>
            <a:r>
              <a:rPr sz="14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76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33" dirty="0">
                <a:solidFill>
                  <a:srgbClr val="252525"/>
                </a:solidFill>
                <a:latin typeface="Verdana"/>
                <a:cs typeface="Verdana"/>
              </a:rPr>
              <a:t>archivo</a:t>
            </a:r>
            <a:r>
              <a:rPr sz="14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57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7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4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70" dirty="0">
                <a:solidFill>
                  <a:srgbClr val="252525"/>
                </a:solidFill>
                <a:latin typeface="Verdana"/>
                <a:cs typeface="Verdana"/>
              </a:rPr>
              <a:t>nombre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-47" dirty="0">
                <a:solidFill>
                  <a:srgbClr val="252525"/>
                </a:solidFill>
                <a:latin typeface="Verdana"/>
                <a:cs typeface="Verdana"/>
              </a:rPr>
              <a:t>test1.py</a:t>
            </a:r>
            <a:endParaRPr sz="1467">
              <a:latin typeface="Verdana"/>
              <a:cs typeface="Verdana"/>
            </a:endParaRPr>
          </a:p>
          <a:p>
            <a:pPr marL="194743" marR="3387" indent="-169342" algn="just">
              <a:lnSpc>
                <a:spcPct val="159100"/>
              </a:lnSpc>
              <a:buClr>
                <a:srgbClr val="000000"/>
              </a:buClr>
              <a:buAutoNum type="arabicPeriod"/>
              <a:tabLst>
                <a:tab pos="195166" algn="l"/>
              </a:tabLst>
            </a:pPr>
            <a:r>
              <a:rPr sz="1467" spc="-27" dirty="0">
                <a:solidFill>
                  <a:srgbClr val="252525"/>
                </a:solidFill>
                <a:latin typeface="Verdana"/>
                <a:cs typeface="Verdana"/>
              </a:rPr>
              <a:t>Se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requiere </a:t>
            </a:r>
            <a:r>
              <a:rPr sz="1467" spc="70" dirty="0">
                <a:solidFill>
                  <a:srgbClr val="252525"/>
                </a:solidFill>
                <a:latin typeface="Verdana"/>
                <a:cs typeface="Verdana"/>
              </a:rPr>
              <a:t>que 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el </a:t>
            </a:r>
            <a:r>
              <a:rPr sz="1467" spc="47" dirty="0">
                <a:solidFill>
                  <a:srgbClr val="252525"/>
                </a:solidFill>
                <a:latin typeface="Verdana"/>
                <a:cs typeface="Verdana"/>
              </a:rPr>
              <a:t>estudiante </a:t>
            </a:r>
            <a:r>
              <a:rPr sz="1467" spc="30" dirty="0">
                <a:solidFill>
                  <a:srgbClr val="252525"/>
                </a:solidFill>
                <a:latin typeface="Verdana"/>
                <a:cs typeface="Verdana"/>
              </a:rPr>
              <a:t>realice comentarios, </a:t>
            </a:r>
            <a:r>
              <a:rPr sz="1467" spc="10" dirty="0">
                <a:solidFill>
                  <a:srgbClr val="252525"/>
                </a:solidFill>
                <a:latin typeface="Verdana"/>
                <a:cs typeface="Verdana"/>
              </a:rPr>
              <a:t>al </a:t>
            </a:r>
            <a:r>
              <a:rPr sz="1467" spc="60" dirty="0">
                <a:solidFill>
                  <a:srgbClr val="252525"/>
                </a:solidFill>
                <a:latin typeface="Verdana"/>
                <a:cs typeface="Verdana"/>
              </a:rPr>
              <a:t>menos </a:t>
            </a:r>
            <a:r>
              <a:rPr sz="1467" spc="-93" dirty="0">
                <a:solidFill>
                  <a:srgbClr val="252525"/>
                </a:solidFill>
                <a:latin typeface="Verdana"/>
                <a:cs typeface="Verdana"/>
              </a:rPr>
              <a:t>2 </a:t>
            </a:r>
            <a:r>
              <a:rPr sz="1467" spc="33" dirty="0">
                <a:solidFill>
                  <a:srgbClr val="252525"/>
                </a:solidFill>
                <a:latin typeface="Verdana"/>
                <a:cs typeface="Verdana"/>
              </a:rPr>
              <a:t>formas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467" spc="30" dirty="0">
                <a:solidFill>
                  <a:srgbClr val="252525"/>
                </a:solidFill>
                <a:latin typeface="Verdana"/>
                <a:cs typeface="Verdana"/>
              </a:rPr>
              <a:t>escribir </a:t>
            </a:r>
            <a:r>
              <a:rPr sz="1467" spc="50" dirty="0">
                <a:solidFill>
                  <a:srgbClr val="252525"/>
                </a:solidFill>
                <a:latin typeface="Verdana"/>
                <a:cs typeface="Verdana"/>
              </a:rPr>
              <a:t>comentarios </a:t>
            </a:r>
            <a:r>
              <a:rPr sz="1467" spc="57" dirty="0">
                <a:solidFill>
                  <a:srgbClr val="252525"/>
                </a:solidFill>
                <a:latin typeface="Verdana"/>
                <a:cs typeface="Verdana"/>
              </a:rPr>
              <a:t>en 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python. </a:t>
            </a:r>
            <a:r>
              <a:rPr sz="1467" spc="27" dirty="0">
                <a:solidFill>
                  <a:srgbClr val="252525"/>
                </a:solidFill>
                <a:latin typeface="Verdana"/>
                <a:cs typeface="Verdana"/>
              </a:rPr>
              <a:t> Calificación.</a:t>
            </a:r>
            <a:endParaRPr sz="1467">
              <a:latin typeface="Verdana"/>
              <a:cs typeface="Verdana"/>
            </a:endParaRPr>
          </a:p>
          <a:p>
            <a:pPr marL="194743" marR="5504" indent="-168494" algn="just">
              <a:lnSpc>
                <a:spcPct val="159100"/>
              </a:lnSpc>
              <a:buClr>
                <a:srgbClr val="000000"/>
              </a:buClr>
              <a:buAutoNum type="arabicPeriod"/>
              <a:tabLst>
                <a:tab pos="195166" algn="l"/>
              </a:tabLst>
            </a:pPr>
            <a:r>
              <a:rPr sz="1467" spc="17" dirty="0">
                <a:solidFill>
                  <a:srgbClr val="252525"/>
                </a:solidFill>
                <a:latin typeface="Verdana"/>
                <a:cs typeface="Verdana"/>
              </a:rPr>
              <a:t>Creará </a:t>
            </a:r>
            <a:r>
              <a:rPr sz="1467" spc="47" dirty="0">
                <a:solidFill>
                  <a:srgbClr val="252525"/>
                </a:solidFill>
                <a:latin typeface="Verdana"/>
                <a:cs typeface="Verdana"/>
              </a:rPr>
              <a:t>4 </a:t>
            </a:r>
            <a:r>
              <a:rPr sz="1467" spc="17" dirty="0">
                <a:solidFill>
                  <a:srgbClr val="252525"/>
                </a:solidFill>
                <a:latin typeface="Verdana"/>
                <a:cs typeface="Verdana"/>
              </a:rPr>
              <a:t>variables </a:t>
            </a:r>
            <a:r>
              <a:rPr sz="1467" spc="73" dirty="0">
                <a:solidFill>
                  <a:srgbClr val="252525"/>
                </a:solidFill>
                <a:latin typeface="Verdana"/>
                <a:cs typeface="Verdana"/>
              </a:rPr>
              <a:t>cumpliendo 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el </a:t>
            </a:r>
            <a:r>
              <a:rPr sz="1467" spc="33" dirty="0">
                <a:solidFill>
                  <a:srgbClr val="252525"/>
                </a:solidFill>
                <a:latin typeface="Verdana"/>
                <a:cs typeface="Verdana"/>
              </a:rPr>
              <a:t>estándar </a:t>
            </a:r>
            <a:r>
              <a:rPr sz="1467" spc="43" dirty="0">
                <a:solidFill>
                  <a:srgbClr val="252525"/>
                </a:solidFill>
                <a:latin typeface="Verdana"/>
                <a:cs typeface="Verdana"/>
              </a:rPr>
              <a:t>correcto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467" spc="60" dirty="0">
                <a:solidFill>
                  <a:srgbClr val="252525"/>
                </a:solidFill>
                <a:latin typeface="Verdana"/>
                <a:cs typeface="Verdana"/>
              </a:rPr>
              <a:t>Nombres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467" spc="-3" dirty="0">
                <a:solidFill>
                  <a:srgbClr val="252525"/>
                </a:solidFill>
                <a:latin typeface="Verdana"/>
                <a:cs typeface="Verdana"/>
              </a:rPr>
              <a:t>variables, </a:t>
            </a:r>
            <a:r>
              <a:rPr sz="1467" spc="-93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4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17" dirty="0">
                <a:solidFill>
                  <a:srgbClr val="252525"/>
                </a:solidFill>
                <a:latin typeface="Verdana"/>
                <a:cs typeface="Verdana"/>
              </a:rPr>
              <a:t>variables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467" spc="47" dirty="0">
                <a:solidFill>
                  <a:srgbClr val="252525"/>
                </a:solidFill>
                <a:latin typeface="Verdana"/>
                <a:cs typeface="Verdana"/>
              </a:rPr>
              <a:t>manera </a:t>
            </a:r>
            <a:r>
              <a:rPr sz="1467" spc="5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correcta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-50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-93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467" spc="-76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17" dirty="0">
                <a:solidFill>
                  <a:srgbClr val="252525"/>
                </a:solidFill>
                <a:latin typeface="Verdana"/>
                <a:cs typeface="Verdana"/>
              </a:rPr>
              <a:t>variables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7" dirty="0">
                <a:solidFill>
                  <a:srgbClr val="252525"/>
                </a:solidFill>
                <a:latin typeface="Verdana"/>
                <a:cs typeface="Verdana"/>
              </a:rPr>
              <a:t>manera</a:t>
            </a:r>
            <a:r>
              <a:rPr sz="1467" spc="-76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incorrecta,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70" dirty="0">
                <a:solidFill>
                  <a:srgbClr val="252525"/>
                </a:solidFill>
                <a:latin typeface="Verdana"/>
                <a:cs typeface="Verdana"/>
              </a:rPr>
              <a:t>debe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57" dirty="0">
                <a:solidFill>
                  <a:srgbClr val="252525"/>
                </a:solidFill>
                <a:latin typeface="Verdana"/>
                <a:cs typeface="Verdana"/>
              </a:rPr>
              <a:t>comentar</a:t>
            </a:r>
            <a:r>
              <a:rPr sz="1467" spc="-76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-93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17" dirty="0">
                <a:solidFill>
                  <a:srgbClr val="252525"/>
                </a:solidFill>
                <a:latin typeface="Verdana"/>
                <a:cs typeface="Verdana"/>
              </a:rPr>
              <a:t>variables</a:t>
            </a:r>
            <a:r>
              <a:rPr sz="1467" spc="-76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20" dirty="0">
                <a:solidFill>
                  <a:srgbClr val="252525"/>
                </a:solidFill>
                <a:latin typeface="Verdana"/>
                <a:cs typeface="Verdana"/>
              </a:rPr>
              <a:t>incorrectas.</a:t>
            </a:r>
            <a:endParaRPr sz="1467">
              <a:latin typeface="Verdana"/>
              <a:cs typeface="Verdana"/>
            </a:endParaRPr>
          </a:p>
          <a:p>
            <a:pPr marL="194743" marR="8890" indent="-186699" algn="just">
              <a:lnSpc>
                <a:spcPct val="159100"/>
              </a:lnSpc>
              <a:buClr>
                <a:srgbClr val="000000"/>
              </a:buClr>
              <a:buAutoNum type="arabicPeriod"/>
              <a:tabLst>
                <a:tab pos="195166" algn="l"/>
              </a:tabLst>
            </a:pPr>
            <a:r>
              <a:rPr sz="1467" spc="37" dirty="0">
                <a:solidFill>
                  <a:srgbClr val="252525"/>
                </a:solidFill>
                <a:latin typeface="Verdana"/>
                <a:cs typeface="Verdana"/>
              </a:rPr>
              <a:t>Mostrar </a:t>
            </a:r>
            <a:r>
              <a:rPr sz="1467" spc="47" dirty="0">
                <a:solidFill>
                  <a:srgbClr val="252525"/>
                </a:solidFill>
                <a:latin typeface="Verdana"/>
                <a:cs typeface="Verdana"/>
              </a:rPr>
              <a:t>por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pantalla </a:t>
            </a:r>
            <a:r>
              <a:rPr sz="1467" spc="3" dirty="0">
                <a:solidFill>
                  <a:srgbClr val="252525"/>
                </a:solidFill>
                <a:latin typeface="Verdana"/>
                <a:cs typeface="Verdana"/>
              </a:rPr>
              <a:t>las </a:t>
            </a:r>
            <a:r>
              <a:rPr sz="1467" spc="17" dirty="0">
                <a:solidFill>
                  <a:srgbClr val="252525"/>
                </a:solidFill>
                <a:latin typeface="Verdana"/>
                <a:cs typeface="Verdana"/>
              </a:rPr>
              <a:t>variables </a:t>
            </a:r>
            <a:r>
              <a:rPr sz="1467" spc="70" dirty="0">
                <a:solidFill>
                  <a:srgbClr val="252525"/>
                </a:solidFill>
                <a:latin typeface="Verdana"/>
                <a:cs typeface="Verdana"/>
              </a:rPr>
              <a:t>que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son </a:t>
            </a:r>
            <a:r>
              <a:rPr sz="1467" spc="33" dirty="0">
                <a:solidFill>
                  <a:srgbClr val="252525"/>
                </a:solidFill>
                <a:latin typeface="Verdana"/>
                <a:cs typeface="Verdana"/>
              </a:rPr>
              <a:t>correctas </a:t>
            </a:r>
            <a:r>
              <a:rPr sz="1467" spc="57" dirty="0">
                <a:solidFill>
                  <a:srgbClr val="252525"/>
                </a:solidFill>
                <a:latin typeface="Verdana"/>
                <a:cs typeface="Verdana"/>
              </a:rPr>
              <a:t>en </a:t>
            </a:r>
            <a:r>
              <a:rPr sz="1467" spc="60" dirty="0">
                <a:solidFill>
                  <a:srgbClr val="252525"/>
                </a:solidFill>
                <a:latin typeface="Verdana"/>
                <a:cs typeface="Verdana"/>
              </a:rPr>
              <a:t>cuanto </a:t>
            </a:r>
            <a:r>
              <a:rPr sz="1467" spc="10" dirty="0">
                <a:solidFill>
                  <a:srgbClr val="252525"/>
                </a:solidFill>
                <a:latin typeface="Verdana"/>
                <a:cs typeface="Verdana"/>
              </a:rPr>
              <a:t>al </a:t>
            </a:r>
            <a:r>
              <a:rPr sz="1467" spc="73" dirty="0">
                <a:solidFill>
                  <a:srgbClr val="252525"/>
                </a:solidFill>
                <a:latin typeface="Verdana"/>
                <a:cs typeface="Verdana"/>
              </a:rPr>
              <a:t>buen </a:t>
            </a:r>
            <a:r>
              <a:rPr sz="1467" spc="37" dirty="0">
                <a:solidFill>
                  <a:srgbClr val="252525"/>
                </a:solidFill>
                <a:latin typeface="Verdana"/>
                <a:cs typeface="Verdana"/>
              </a:rPr>
              <a:t>uso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467" spc="17" dirty="0">
                <a:solidFill>
                  <a:srgbClr val="252525"/>
                </a:solidFill>
                <a:latin typeface="Verdana"/>
                <a:cs typeface="Verdana"/>
              </a:rPr>
              <a:t>los </a:t>
            </a:r>
            <a:r>
              <a:rPr sz="1467" spc="60" dirty="0">
                <a:solidFill>
                  <a:srgbClr val="252525"/>
                </a:solidFill>
                <a:latin typeface="Verdana"/>
                <a:cs typeface="Verdana"/>
              </a:rPr>
              <a:t>Nombres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467" spc="-3" dirty="0">
                <a:solidFill>
                  <a:srgbClr val="252525"/>
                </a:solidFill>
                <a:latin typeface="Verdana"/>
                <a:cs typeface="Verdana"/>
              </a:rPr>
              <a:t>variables, </a:t>
            </a:r>
            <a:r>
              <a:rPr sz="14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3" dirty="0">
                <a:solidFill>
                  <a:srgbClr val="252525"/>
                </a:solidFill>
                <a:latin typeface="Verdana"/>
                <a:cs typeface="Verdana"/>
              </a:rPr>
              <a:t>hacer</a:t>
            </a:r>
            <a:r>
              <a:rPr sz="14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37" dirty="0">
                <a:solidFill>
                  <a:srgbClr val="252525"/>
                </a:solidFill>
                <a:latin typeface="Verdana"/>
                <a:cs typeface="Verdana"/>
              </a:rPr>
              <a:t>uso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10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función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27" dirty="0">
                <a:solidFill>
                  <a:srgbClr val="252525"/>
                </a:solidFill>
                <a:latin typeface="Verdana"/>
                <a:cs typeface="Verdana"/>
              </a:rPr>
              <a:t>salida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-30" dirty="0">
                <a:solidFill>
                  <a:srgbClr val="252525"/>
                </a:solidFill>
                <a:latin typeface="Verdana"/>
                <a:cs typeface="Verdana"/>
              </a:rPr>
              <a:t>print().</a:t>
            </a:r>
            <a:endParaRPr sz="1467">
              <a:latin typeface="Verdana"/>
              <a:cs typeface="Verdana"/>
            </a:endParaRPr>
          </a:p>
          <a:p>
            <a:pPr marL="194743" marR="4234" indent="-168918" algn="just">
              <a:lnSpc>
                <a:spcPct val="159100"/>
              </a:lnSpc>
              <a:buClr>
                <a:srgbClr val="000000"/>
              </a:buClr>
              <a:buAutoNum type="arabicPeriod"/>
              <a:tabLst>
                <a:tab pos="195166" algn="l"/>
              </a:tabLst>
            </a:pPr>
            <a:r>
              <a:rPr sz="1467" spc="47" dirty="0">
                <a:solidFill>
                  <a:srgbClr val="252525"/>
                </a:solidFill>
                <a:latin typeface="Verdana"/>
                <a:cs typeface="Verdana"/>
              </a:rPr>
              <a:t>Deberá </a:t>
            </a:r>
            <a:r>
              <a:rPr sz="1467" spc="50" dirty="0">
                <a:solidFill>
                  <a:srgbClr val="252525"/>
                </a:solidFill>
                <a:latin typeface="Verdana"/>
                <a:cs typeface="Verdana"/>
              </a:rPr>
              <a:t>obtener 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el </a:t>
            </a:r>
            <a:r>
              <a:rPr sz="1467" spc="70" dirty="0">
                <a:solidFill>
                  <a:srgbClr val="252525"/>
                </a:solidFill>
                <a:latin typeface="Verdana"/>
                <a:cs typeface="Verdana"/>
              </a:rPr>
              <a:t>nombre </a:t>
            </a:r>
            <a:r>
              <a:rPr sz="1467" spc="-50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467" spc="10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467" spc="60" dirty="0">
                <a:solidFill>
                  <a:srgbClr val="252525"/>
                </a:solidFill>
                <a:latin typeface="Verdana"/>
                <a:cs typeface="Verdana"/>
              </a:rPr>
              <a:t>edad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467" spc="57" dirty="0">
                <a:solidFill>
                  <a:srgbClr val="252525"/>
                </a:solidFill>
                <a:latin typeface="Verdana"/>
                <a:cs typeface="Verdana"/>
              </a:rPr>
              <a:t>una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persona </a:t>
            </a:r>
            <a:r>
              <a:rPr sz="1467" spc="50" dirty="0">
                <a:solidFill>
                  <a:srgbClr val="252525"/>
                </a:solidFill>
                <a:latin typeface="Verdana"/>
                <a:cs typeface="Verdana"/>
              </a:rPr>
              <a:t>ingresando </a:t>
            </a:r>
            <a:r>
              <a:rPr sz="1467" spc="47" dirty="0">
                <a:solidFill>
                  <a:srgbClr val="252525"/>
                </a:solidFill>
                <a:latin typeface="Verdana"/>
                <a:cs typeface="Verdana"/>
              </a:rPr>
              <a:t>por </a:t>
            </a:r>
            <a:r>
              <a:rPr sz="1467" spc="53" dirty="0">
                <a:solidFill>
                  <a:srgbClr val="252525"/>
                </a:solidFill>
                <a:latin typeface="Verdana"/>
                <a:cs typeface="Verdana"/>
              </a:rPr>
              <a:t>teclado </a:t>
            </a:r>
            <a:r>
              <a:rPr sz="1467" spc="17" dirty="0">
                <a:solidFill>
                  <a:srgbClr val="252525"/>
                </a:solidFill>
                <a:latin typeface="Verdana"/>
                <a:cs typeface="Verdana"/>
              </a:rPr>
              <a:t>los </a:t>
            </a:r>
            <a:r>
              <a:rPr sz="1467" spc="3" dirty="0">
                <a:solidFill>
                  <a:srgbClr val="252525"/>
                </a:solidFill>
                <a:latin typeface="Verdana"/>
                <a:cs typeface="Verdana"/>
              </a:rPr>
              <a:t>datos, </a:t>
            </a:r>
            <a:r>
              <a:rPr sz="1467" spc="43" dirty="0">
                <a:solidFill>
                  <a:srgbClr val="252525"/>
                </a:solidFill>
                <a:latin typeface="Verdana"/>
                <a:cs typeface="Verdana"/>
              </a:rPr>
              <a:t>hacer </a:t>
            </a:r>
            <a:r>
              <a:rPr sz="1467" spc="37" dirty="0">
                <a:solidFill>
                  <a:srgbClr val="252525"/>
                </a:solidFill>
                <a:latin typeface="Verdana"/>
                <a:cs typeface="Verdana"/>
              </a:rPr>
              <a:t>uso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467" spc="10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467" spc="1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función</a:t>
            </a:r>
            <a:r>
              <a:rPr sz="1467" spc="2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entrada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467" spc="2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3" dirty="0">
                <a:solidFill>
                  <a:srgbClr val="252525"/>
                </a:solidFill>
                <a:latin typeface="Verdana"/>
                <a:cs typeface="Verdana"/>
              </a:rPr>
              <a:t>input()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7" dirty="0">
                <a:solidFill>
                  <a:srgbClr val="252525"/>
                </a:solidFill>
                <a:latin typeface="Verdana"/>
                <a:cs typeface="Verdana"/>
              </a:rPr>
              <a:t>además</a:t>
            </a:r>
            <a:r>
              <a:rPr sz="1467" spc="2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7" dirty="0">
                <a:solidFill>
                  <a:srgbClr val="252525"/>
                </a:solidFill>
                <a:latin typeface="Verdana"/>
                <a:cs typeface="Verdana"/>
              </a:rPr>
              <a:t>deberá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30" dirty="0">
                <a:solidFill>
                  <a:srgbClr val="252525"/>
                </a:solidFill>
                <a:latin typeface="Verdana"/>
                <a:cs typeface="Verdana"/>
              </a:rPr>
              <a:t>mostrar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57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pantalla</a:t>
            </a:r>
            <a:r>
              <a:rPr sz="1467" spc="2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17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ingresados</a:t>
            </a:r>
            <a:r>
              <a:rPr sz="1467" spc="2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53" dirty="0">
                <a:solidFill>
                  <a:srgbClr val="252525"/>
                </a:solidFill>
                <a:latin typeface="Verdana"/>
                <a:cs typeface="Verdana"/>
              </a:rPr>
              <a:t>haga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37" dirty="0">
                <a:solidFill>
                  <a:srgbClr val="252525"/>
                </a:solidFill>
                <a:latin typeface="Verdana"/>
                <a:cs typeface="Verdana"/>
              </a:rPr>
              <a:t>uso</a:t>
            </a:r>
            <a:r>
              <a:rPr sz="1467" spc="2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467" spc="-5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10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4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función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27" dirty="0">
                <a:solidFill>
                  <a:srgbClr val="252525"/>
                </a:solidFill>
                <a:latin typeface="Verdana"/>
                <a:cs typeface="Verdana"/>
              </a:rPr>
              <a:t>salida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6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40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4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467" spc="-30" dirty="0">
                <a:solidFill>
                  <a:srgbClr val="252525"/>
                </a:solidFill>
                <a:latin typeface="Verdana"/>
                <a:cs typeface="Verdana"/>
              </a:rPr>
              <a:t>print().</a:t>
            </a:r>
            <a:endParaRPr sz="14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7552" y="1209421"/>
            <a:ext cx="218355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23" dirty="0"/>
              <a:t>Proyecto</a:t>
            </a:r>
            <a:r>
              <a:rPr sz="3200" spc="-213" dirty="0"/>
              <a:t> </a:t>
            </a:r>
            <a:r>
              <a:rPr sz="3200" spc="-853" dirty="0"/>
              <a:t>1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9513" y="3135799"/>
            <a:ext cx="600921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93" dirty="0"/>
              <a:t>Cadenas</a:t>
            </a:r>
            <a:r>
              <a:rPr sz="3200" spc="-177" dirty="0"/>
              <a:t> </a:t>
            </a:r>
            <a:r>
              <a:rPr sz="3200" spc="143" dirty="0"/>
              <a:t>de</a:t>
            </a:r>
            <a:r>
              <a:rPr sz="3200" spc="-173" dirty="0"/>
              <a:t> </a:t>
            </a:r>
            <a:r>
              <a:rPr sz="3200" spc="63" dirty="0"/>
              <a:t>texto</a:t>
            </a:r>
            <a:r>
              <a:rPr sz="3200" spc="-173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8733" y="1193156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910850" y="2101750"/>
            <a:ext cx="8538633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cadena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están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rodeados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por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comillas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simples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comillas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dobles.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3027" y="1357978"/>
            <a:ext cx="601048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93" dirty="0">
                <a:solidFill>
                  <a:srgbClr val="152E4D"/>
                </a:solidFill>
                <a:latin typeface="Verdana"/>
                <a:cs typeface="Verdana"/>
              </a:rPr>
              <a:t>Cadenas</a:t>
            </a:r>
            <a:r>
              <a:rPr sz="3200" spc="-17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7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63" dirty="0">
                <a:solidFill>
                  <a:srgbClr val="152E4D"/>
                </a:solidFill>
                <a:latin typeface="Verdana"/>
                <a:cs typeface="Verdana"/>
              </a:rPr>
              <a:t>texto</a:t>
            </a:r>
            <a:r>
              <a:rPr sz="3200" spc="-17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23" dirty="0">
                <a:solidFill>
                  <a:srgbClr val="152E4D"/>
                </a:solidFill>
                <a:latin typeface="Verdana"/>
                <a:cs typeface="Verdana"/>
              </a:rPr>
              <a:t>en</a:t>
            </a:r>
            <a:r>
              <a:rPr sz="3200" spc="-17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60" dirty="0">
                <a:solidFill>
                  <a:srgbClr val="152E4D"/>
                </a:solidFill>
                <a:latin typeface="Verdana"/>
                <a:cs typeface="Verdana"/>
              </a:rPr>
              <a:t>Python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9429" y="2753702"/>
            <a:ext cx="6991349" cy="36702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755867" y="2994445"/>
            <a:ext cx="10791190" cy="590376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8467" marR="3387">
              <a:lnSpc>
                <a:spcPts val="2353"/>
              </a:lnSpc>
              <a:spcBef>
                <a:spcPts val="17"/>
              </a:spcBef>
              <a:tabLst>
                <a:tab pos="396683" algn="l"/>
                <a:tab pos="1154064" algn="l"/>
                <a:tab pos="1773432" algn="l"/>
                <a:tab pos="2913526" algn="l"/>
                <a:tab pos="3687841" algn="l"/>
                <a:tab pos="5030722" algn="l"/>
                <a:tab pos="5486251" algn="l"/>
                <a:tab pos="7387959" algn="l"/>
                <a:tab pos="8821861" algn="l"/>
                <a:tab pos="9300675" algn="l"/>
                <a:tab pos="10472944" algn="l"/>
              </a:tabLst>
            </a:pPr>
            <a:r>
              <a:rPr sz="1867" spc="1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7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867" spc="150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867" spc="10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7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q</a:t>
            </a:r>
            <a:r>
              <a:rPr sz="1867" spc="10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867" spc="3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8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867" spc="10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h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150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867" spc="10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87" dirty="0">
                <a:solidFill>
                  <a:srgbClr val="252525"/>
                </a:solidFill>
                <a:latin typeface="Verdana"/>
                <a:cs typeface="Verdana"/>
              </a:rPr>
              <a:t>j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867" spc="3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150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8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ó</a:t>
            </a:r>
            <a:r>
              <a:rPr sz="1867" spc="87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867" spc="10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-1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spc="-257" dirty="0">
                <a:solidFill>
                  <a:srgbClr val="252525"/>
                </a:solidFill>
                <a:latin typeface="Verdana"/>
                <a:cs typeface="Verdana"/>
              </a:rPr>
              <a:t>,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60" dirty="0">
                <a:solidFill>
                  <a:srgbClr val="252525"/>
                </a:solidFill>
                <a:latin typeface="Verdana"/>
                <a:cs typeface="Verdana"/>
              </a:rPr>
              <a:t>n  </a:t>
            </a:r>
            <a:r>
              <a:rPr sz="1867" spc="93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son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3" dirty="0">
                <a:solidFill>
                  <a:srgbClr val="252525"/>
                </a:solidFill>
                <a:latin typeface="Verdana"/>
                <a:cs typeface="Verdana"/>
              </a:rPr>
              <a:t>matrices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8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7" dirty="0">
                <a:solidFill>
                  <a:srgbClr val="252525"/>
                </a:solidFill>
                <a:latin typeface="Verdana"/>
                <a:cs typeface="Verdana"/>
              </a:rPr>
              <a:t>bytes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representan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40" dirty="0">
                <a:solidFill>
                  <a:srgbClr val="252525"/>
                </a:solidFill>
                <a:latin typeface="Verdana"/>
                <a:cs typeface="Verdana"/>
              </a:rPr>
              <a:t>caracteres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47" dirty="0">
                <a:solidFill>
                  <a:srgbClr val="252525"/>
                </a:solidFill>
                <a:latin typeface="Verdana"/>
                <a:cs typeface="Verdana"/>
              </a:rPr>
              <a:t>unicode.</a:t>
            </a:r>
            <a:endParaRPr sz="1867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867" y="1731522"/>
            <a:ext cx="774446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47" dirty="0">
                <a:solidFill>
                  <a:srgbClr val="152E4D"/>
                </a:solidFill>
                <a:latin typeface="Verdana"/>
                <a:cs typeface="Verdana"/>
              </a:rPr>
              <a:t>Las</a:t>
            </a:r>
            <a:r>
              <a:rPr sz="3200" spc="-17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07" dirty="0">
                <a:solidFill>
                  <a:srgbClr val="152E4D"/>
                </a:solidFill>
                <a:latin typeface="Verdana"/>
                <a:cs typeface="Verdana"/>
              </a:rPr>
              <a:t>cadenas</a:t>
            </a:r>
            <a:r>
              <a:rPr sz="3200" spc="-17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90" dirty="0">
                <a:solidFill>
                  <a:srgbClr val="152E4D"/>
                </a:solidFill>
                <a:latin typeface="Verdana"/>
                <a:cs typeface="Verdana"/>
              </a:rPr>
              <a:t>son</a:t>
            </a:r>
            <a:r>
              <a:rPr sz="3200" spc="-17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93" dirty="0">
                <a:solidFill>
                  <a:srgbClr val="152E4D"/>
                </a:solidFill>
                <a:latin typeface="Verdana"/>
                <a:cs typeface="Verdana"/>
              </a:rPr>
              <a:t>matrices</a:t>
            </a:r>
            <a:r>
              <a:rPr sz="3200" spc="-17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23" dirty="0">
                <a:solidFill>
                  <a:srgbClr val="152E4D"/>
                </a:solidFill>
                <a:latin typeface="Verdana"/>
                <a:cs typeface="Verdana"/>
              </a:rPr>
              <a:t>en</a:t>
            </a:r>
            <a:r>
              <a:rPr sz="3200" spc="-17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60" dirty="0">
                <a:solidFill>
                  <a:srgbClr val="152E4D"/>
                </a:solidFill>
                <a:latin typeface="Verdana"/>
                <a:cs typeface="Verdana"/>
              </a:rPr>
              <a:t>Python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77334" y="2409208"/>
            <a:ext cx="5627370" cy="590376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8467" marR="3387">
              <a:lnSpc>
                <a:spcPts val="2353"/>
              </a:lnSpc>
              <a:spcBef>
                <a:spcPts val="17"/>
              </a:spcBef>
            </a:pPr>
            <a:r>
              <a:rPr sz="1867" spc="27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867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3" dirty="0">
                <a:solidFill>
                  <a:srgbClr val="252525"/>
                </a:solidFill>
                <a:latin typeface="Verdana"/>
                <a:cs typeface="Verdana"/>
              </a:rPr>
              <a:t>matrices</a:t>
            </a:r>
            <a:r>
              <a:rPr sz="1867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son</a:t>
            </a:r>
            <a:r>
              <a:rPr sz="1867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0" dirty="0">
                <a:solidFill>
                  <a:srgbClr val="252525"/>
                </a:solidFill>
                <a:latin typeface="Verdana"/>
                <a:cs typeface="Verdana"/>
              </a:rPr>
              <a:t>contenedores</a:t>
            </a:r>
            <a:r>
              <a:rPr sz="1867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8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permiten </a:t>
            </a:r>
            <a:r>
              <a:rPr sz="1867" spc="-646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60" dirty="0">
                <a:solidFill>
                  <a:srgbClr val="252525"/>
                </a:solidFill>
                <a:latin typeface="Verdana"/>
                <a:cs typeface="Verdana"/>
              </a:rPr>
              <a:t>almacenar</a:t>
            </a:r>
            <a:r>
              <a:rPr sz="1867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3" dirty="0">
                <a:solidFill>
                  <a:srgbClr val="252525"/>
                </a:solidFill>
                <a:latin typeface="Verdana"/>
                <a:cs typeface="Verdana"/>
              </a:rPr>
              <a:t>muchos</a:t>
            </a:r>
            <a:r>
              <a:rPr sz="18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7" dirty="0">
                <a:solidFill>
                  <a:srgbClr val="252525"/>
                </a:solidFill>
                <a:latin typeface="Verdana"/>
                <a:cs typeface="Verdana"/>
              </a:rPr>
              <a:t>valores</a:t>
            </a:r>
            <a:r>
              <a:rPr sz="18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8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su</a:t>
            </a:r>
            <a:r>
              <a:rPr sz="18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3" dirty="0">
                <a:solidFill>
                  <a:srgbClr val="252525"/>
                </a:solidFill>
                <a:latin typeface="Verdana"/>
                <a:cs typeface="Verdana"/>
              </a:rPr>
              <a:t>interior.</a:t>
            </a:r>
            <a:r>
              <a:rPr sz="1867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83" dirty="0">
                <a:solidFill>
                  <a:srgbClr val="252525"/>
                </a:solidFill>
                <a:latin typeface="Verdana"/>
                <a:cs typeface="Verdana"/>
              </a:rPr>
              <a:t>Ej.</a:t>
            </a:r>
            <a:endParaRPr sz="18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337" y="1509361"/>
            <a:ext cx="674031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47" dirty="0"/>
              <a:t>Las</a:t>
            </a:r>
            <a:r>
              <a:rPr sz="3200" spc="-177" dirty="0"/>
              <a:t> </a:t>
            </a:r>
            <a:r>
              <a:rPr sz="3200" spc="107" dirty="0"/>
              <a:t>cadenas</a:t>
            </a:r>
            <a:r>
              <a:rPr sz="3200" spc="-177" dirty="0"/>
              <a:t> </a:t>
            </a:r>
            <a:r>
              <a:rPr sz="3200" spc="90" dirty="0"/>
              <a:t>son</a:t>
            </a:r>
            <a:r>
              <a:rPr sz="3200" spc="-177" dirty="0"/>
              <a:t> </a:t>
            </a:r>
            <a:r>
              <a:rPr sz="3200" spc="93" dirty="0"/>
              <a:t>matrices</a:t>
            </a:r>
            <a:r>
              <a:rPr sz="3200" spc="-177" dirty="0"/>
              <a:t> </a:t>
            </a:r>
            <a:r>
              <a:rPr sz="3200" spc="123" dirty="0"/>
              <a:t>en</a:t>
            </a:r>
            <a:r>
              <a:rPr sz="3200" spc="-177" dirty="0"/>
              <a:t> </a:t>
            </a:r>
            <a:r>
              <a:rPr sz="3200" spc="160" dirty="0"/>
              <a:t>Py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7411131" y="1529022"/>
            <a:ext cx="998220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37"/>
              </a:lnSpc>
            </a:pPr>
            <a:r>
              <a:rPr sz="3200" spc="110" dirty="0">
                <a:solidFill>
                  <a:srgbClr val="152E4D"/>
                </a:solidFill>
                <a:latin typeface="Verdana"/>
                <a:cs typeface="Verdana"/>
              </a:rPr>
              <a:t>t</a:t>
            </a:r>
            <a:r>
              <a:rPr sz="3200" spc="200" dirty="0">
                <a:solidFill>
                  <a:srgbClr val="152E4D"/>
                </a:solidFill>
                <a:latin typeface="Verdana"/>
                <a:cs typeface="Verdana"/>
              </a:rPr>
              <a:t>h</a:t>
            </a:r>
            <a:r>
              <a:rPr sz="3200" spc="133" dirty="0">
                <a:solidFill>
                  <a:srgbClr val="152E4D"/>
                </a:solidFill>
                <a:latin typeface="Verdana"/>
                <a:cs typeface="Verdana"/>
              </a:rPr>
              <a:t>o</a:t>
            </a:r>
            <a:r>
              <a:rPr sz="3200" spc="153" dirty="0">
                <a:solidFill>
                  <a:srgbClr val="152E4D"/>
                </a:solidFill>
                <a:latin typeface="Verdana"/>
                <a:cs typeface="Verdana"/>
              </a:rPr>
              <a:t>n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5636" y="1181175"/>
            <a:ext cx="3961255" cy="39199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67597" y="2408562"/>
            <a:ext cx="15282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50" dirty="0">
                <a:solidFill>
                  <a:srgbClr val="BF0000"/>
                </a:solidFill>
                <a:latin typeface="Verdana"/>
                <a:cs typeface="Verdana"/>
              </a:rPr>
              <a:t>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57073" y="2816059"/>
            <a:ext cx="9228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427" dirty="0">
                <a:solidFill>
                  <a:srgbClr val="BF0000"/>
                </a:solidFill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2910" y="3022626"/>
            <a:ext cx="13377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100" dirty="0">
                <a:solidFill>
                  <a:srgbClr val="BF0000"/>
                </a:solidFill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05896" y="3283822"/>
            <a:ext cx="13335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103" dirty="0">
                <a:solidFill>
                  <a:srgbClr val="BF0000"/>
                </a:solidFill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51734" y="3732536"/>
            <a:ext cx="15324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50" dirty="0">
                <a:solidFill>
                  <a:srgbClr val="BF0000"/>
                </a:solidFill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9711" y="3133541"/>
            <a:ext cx="13377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100" dirty="0">
                <a:solidFill>
                  <a:srgbClr val="BF0000"/>
                </a:solidFill>
                <a:latin typeface="Verdana"/>
                <a:cs typeface="Verdana"/>
              </a:rPr>
              <a:t>5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09187" y="3541038"/>
            <a:ext cx="14266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30" dirty="0">
                <a:solidFill>
                  <a:srgbClr val="BF0000"/>
                </a:solidFill>
                <a:latin typeface="Verdana"/>
                <a:cs typeface="Verdana"/>
              </a:rPr>
              <a:t>6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55024" y="3747606"/>
            <a:ext cx="13885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63" dirty="0">
                <a:solidFill>
                  <a:srgbClr val="BF0000"/>
                </a:solidFill>
                <a:latin typeface="Verdana"/>
                <a:cs typeface="Verdana"/>
              </a:rPr>
              <a:t>7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58011" y="4008801"/>
            <a:ext cx="688340" cy="70617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10" dirty="0">
                <a:solidFill>
                  <a:srgbClr val="BF0000"/>
                </a:solidFill>
                <a:latin typeface="Verdana"/>
                <a:cs typeface="Verdana"/>
              </a:rPr>
              <a:t>8</a:t>
            </a:r>
            <a:endParaRPr sz="1600">
              <a:latin typeface="Verdana"/>
              <a:cs typeface="Verdana"/>
            </a:endParaRPr>
          </a:p>
          <a:p>
            <a:pPr marR="3387" algn="r">
              <a:spcBef>
                <a:spcPts val="1613"/>
              </a:spcBef>
            </a:pPr>
            <a:r>
              <a:rPr sz="1600" spc="-30" dirty="0">
                <a:solidFill>
                  <a:srgbClr val="BF0000"/>
                </a:solidFill>
                <a:latin typeface="Verdana"/>
                <a:cs typeface="Verdana"/>
              </a:rPr>
              <a:t>9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1270" y="5424724"/>
            <a:ext cx="6165849" cy="13398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617783" y="5370176"/>
            <a:ext cx="37846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  <a:tabLst>
                <a:tab pos="277297" algn="l"/>
              </a:tabLst>
            </a:pPr>
            <a:r>
              <a:rPr sz="2400" spc="75" baseline="-8101" dirty="0">
                <a:solidFill>
                  <a:srgbClr val="FFBF00"/>
                </a:solidFill>
                <a:latin typeface="Verdana"/>
                <a:cs typeface="Verdana"/>
              </a:rPr>
              <a:t>0	</a:t>
            </a:r>
            <a:r>
              <a:rPr sz="1600" spc="-427" dirty="0">
                <a:solidFill>
                  <a:srgbClr val="FFBF00"/>
                </a:solidFill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41142" y="5398750"/>
            <a:ext cx="90635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  <a:tabLst>
                <a:tab pos="287458" algn="l"/>
                <a:tab pos="525806" algn="l"/>
              </a:tabLst>
            </a:pPr>
            <a:r>
              <a:rPr sz="2400" spc="-150" baseline="5787" dirty="0">
                <a:solidFill>
                  <a:srgbClr val="FFBF00"/>
                </a:solidFill>
                <a:latin typeface="Verdana"/>
                <a:cs typeface="Verdana"/>
              </a:rPr>
              <a:t>2	</a:t>
            </a:r>
            <a:r>
              <a:rPr sz="2400" spc="-155" baseline="8101" dirty="0">
                <a:solidFill>
                  <a:srgbClr val="FFBF00"/>
                </a:solidFill>
                <a:latin typeface="Verdana"/>
                <a:cs typeface="Verdana"/>
              </a:rPr>
              <a:t>3	</a:t>
            </a:r>
            <a:r>
              <a:rPr sz="1600" spc="50" dirty="0">
                <a:solidFill>
                  <a:srgbClr val="FFBF00"/>
                </a:solidFill>
                <a:latin typeface="Verdana"/>
                <a:cs typeface="Verdana"/>
              </a:rPr>
              <a:t>4</a:t>
            </a:r>
            <a:r>
              <a:rPr sz="1600" spc="193" dirty="0">
                <a:solidFill>
                  <a:srgbClr val="FFBF00"/>
                </a:solidFill>
                <a:latin typeface="Verdana"/>
                <a:cs typeface="Verdana"/>
              </a:rPr>
              <a:t> </a:t>
            </a:r>
            <a:r>
              <a:rPr sz="1600" spc="-100" dirty="0">
                <a:solidFill>
                  <a:srgbClr val="FFBF00"/>
                </a:solidFill>
                <a:latin typeface="Verdana"/>
                <a:cs typeface="Verdana"/>
              </a:rPr>
              <a:t>5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62780" y="5405448"/>
            <a:ext cx="39624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265867" algn="l"/>
              </a:tabLst>
            </a:pPr>
            <a:r>
              <a:rPr sz="1600" spc="-30" dirty="0">
                <a:solidFill>
                  <a:srgbClr val="FFBF00"/>
                </a:solidFill>
                <a:latin typeface="Verdana"/>
                <a:cs typeface="Verdana"/>
              </a:rPr>
              <a:t>6	</a:t>
            </a:r>
            <a:r>
              <a:rPr sz="1600" spc="-63" dirty="0">
                <a:solidFill>
                  <a:srgbClr val="FFBF00"/>
                </a:solidFill>
                <a:latin typeface="Verdana"/>
                <a:cs typeface="Verdana"/>
              </a:rPr>
              <a:t>7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90908" y="5398750"/>
            <a:ext cx="3898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255706" algn="l"/>
              </a:tabLst>
            </a:pPr>
            <a:r>
              <a:rPr sz="1600" spc="10" dirty="0">
                <a:solidFill>
                  <a:srgbClr val="FFBF00"/>
                </a:solidFill>
                <a:latin typeface="Verdana"/>
                <a:cs typeface="Verdana"/>
              </a:rPr>
              <a:t>8	</a:t>
            </a:r>
            <a:r>
              <a:rPr sz="1600" spc="-30" dirty="0">
                <a:solidFill>
                  <a:srgbClr val="FFBF00"/>
                </a:solidFill>
                <a:latin typeface="Verdana"/>
                <a:cs typeface="Verdana"/>
              </a:rPr>
              <a:t>9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144302"/>
            <a:ext cx="4570730" cy="3713903"/>
            <a:chOff x="0" y="4716452"/>
            <a:chExt cx="6856095" cy="557085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750" y="4716452"/>
              <a:ext cx="5791199" cy="50768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8929466"/>
              <a:ext cx="1404620" cy="1357630"/>
            </a:xfrm>
            <a:custGeom>
              <a:avLst/>
              <a:gdLst/>
              <a:ahLst/>
              <a:cxnLst/>
              <a:rect l="l" t="t" r="r" b="b"/>
              <a:pathLst>
                <a:path w="1404620" h="1357629">
                  <a:moveTo>
                    <a:pt x="0" y="1357532"/>
                  </a:moveTo>
                  <a:lnTo>
                    <a:pt x="0" y="0"/>
                  </a:lnTo>
                  <a:lnTo>
                    <a:pt x="43858" y="740"/>
                  </a:lnTo>
                  <a:lnTo>
                    <a:pt x="91911" y="3175"/>
                  </a:lnTo>
                  <a:lnTo>
                    <a:pt x="139527" y="7201"/>
                  </a:lnTo>
                  <a:lnTo>
                    <a:pt x="186681" y="12792"/>
                  </a:lnTo>
                  <a:lnTo>
                    <a:pt x="233347" y="19922"/>
                  </a:lnTo>
                  <a:lnTo>
                    <a:pt x="279497" y="28564"/>
                  </a:lnTo>
                  <a:lnTo>
                    <a:pt x="325105" y="38692"/>
                  </a:lnTo>
                  <a:lnTo>
                    <a:pt x="370147" y="50280"/>
                  </a:lnTo>
                  <a:lnTo>
                    <a:pt x="414594" y="63301"/>
                  </a:lnTo>
                  <a:lnTo>
                    <a:pt x="458421" y="77730"/>
                  </a:lnTo>
                  <a:lnTo>
                    <a:pt x="501602" y="93540"/>
                  </a:lnTo>
                  <a:lnTo>
                    <a:pt x="544110" y="110706"/>
                  </a:lnTo>
                  <a:lnTo>
                    <a:pt x="585920" y="129199"/>
                  </a:lnTo>
                  <a:lnTo>
                    <a:pt x="627004" y="148995"/>
                  </a:lnTo>
                  <a:lnTo>
                    <a:pt x="667337" y="170068"/>
                  </a:lnTo>
                  <a:lnTo>
                    <a:pt x="706893" y="192390"/>
                  </a:lnTo>
                  <a:lnTo>
                    <a:pt x="745645" y="215936"/>
                  </a:lnTo>
                  <a:lnTo>
                    <a:pt x="783567" y="240679"/>
                  </a:lnTo>
                  <a:lnTo>
                    <a:pt x="820632" y="266594"/>
                  </a:lnTo>
                  <a:lnTo>
                    <a:pt x="856815" y="293653"/>
                  </a:lnTo>
                  <a:lnTo>
                    <a:pt x="892089" y="321831"/>
                  </a:lnTo>
                  <a:lnTo>
                    <a:pt x="926429" y="351102"/>
                  </a:lnTo>
                  <a:lnTo>
                    <a:pt x="959807" y="381439"/>
                  </a:lnTo>
                  <a:lnTo>
                    <a:pt x="992197" y="412816"/>
                  </a:lnTo>
                  <a:lnTo>
                    <a:pt x="1023574" y="445206"/>
                  </a:lnTo>
                  <a:lnTo>
                    <a:pt x="1053911" y="478584"/>
                  </a:lnTo>
                  <a:lnTo>
                    <a:pt x="1083181" y="512924"/>
                  </a:lnTo>
                  <a:lnTo>
                    <a:pt x="1111359" y="548198"/>
                  </a:lnTo>
                  <a:lnTo>
                    <a:pt x="1138418" y="584381"/>
                  </a:lnTo>
                  <a:lnTo>
                    <a:pt x="1164333" y="621447"/>
                  </a:lnTo>
                  <a:lnTo>
                    <a:pt x="1189076" y="659369"/>
                  </a:lnTo>
                  <a:lnTo>
                    <a:pt x="1212622" y="698121"/>
                  </a:lnTo>
                  <a:lnTo>
                    <a:pt x="1234944" y="737676"/>
                  </a:lnTo>
                  <a:lnTo>
                    <a:pt x="1256016" y="778010"/>
                  </a:lnTo>
                  <a:lnTo>
                    <a:pt x="1275812" y="819094"/>
                  </a:lnTo>
                  <a:lnTo>
                    <a:pt x="1294305" y="860904"/>
                  </a:lnTo>
                  <a:lnTo>
                    <a:pt x="1311470" y="903412"/>
                  </a:lnTo>
                  <a:lnTo>
                    <a:pt x="1327280" y="946593"/>
                  </a:lnTo>
                  <a:lnTo>
                    <a:pt x="1341709" y="990421"/>
                  </a:lnTo>
                  <a:lnTo>
                    <a:pt x="1354730" y="1034868"/>
                  </a:lnTo>
                  <a:lnTo>
                    <a:pt x="1366318" y="1079909"/>
                  </a:lnTo>
                  <a:lnTo>
                    <a:pt x="1376446" y="1125518"/>
                  </a:lnTo>
                  <a:lnTo>
                    <a:pt x="1385088" y="1171669"/>
                  </a:lnTo>
                  <a:lnTo>
                    <a:pt x="1392217" y="1218334"/>
                  </a:lnTo>
                  <a:lnTo>
                    <a:pt x="1397808" y="1265488"/>
                  </a:lnTo>
                  <a:lnTo>
                    <a:pt x="1401834" y="1313105"/>
                  </a:lnTo>
                  <a:lnTo>
                    <a:pt x="1404085" y="1357532"/>
                  </a:lnTo>
                  <a:lnTo>
                    <a:pt x="0" y="1357532"/>
                  </a:lnTo>
                  <a:close/>
                </a:path>
              </a:pathLst>
            </a:custGeom>
            <a:solidFill>
              <a:srgbClr val="152E4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7151" y="7"/>
            <a:ext cx="1974850" cy="723900"/>
            <a:chOff x="15325726" y="11"/>
            <a:chExt cx="2962275" cy="1085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1726" y="187297"/>
              <a:ext cx="2552699" cy="761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325726" y="11"/>
              <a:ext cx="2962275" cy="1085850"/>
            </a:xfrm>
            <a:custGeom>
              <a:avLst/>
              <a:gdLst/>
              <a:ahLst/>
              <a:cxnLst/>
              <a:rect l="l" t="t" r="r" b="b"/>
              <a:pathLst>
                <a:path w="2962275" h="1085850">
                  <a:moveTo>
                    <a:pt x="0" y="542925"/>
                  </a:moveTo>
                  <a:lnTo>
                    <a:pt x="2214" y="496281"/>
                  </a:lnTo>
                  <a:lnTo>
                    <a:pt x="8492" y="450021"/>
                  </a:lnTo>
                  <a:lnTo>
                    <a:pt x="18284" y="404970"/>
                  </a:lnTo>
                  <a:lnTo>
                    <a:pt x="31041" y="361950"/>
                  </a:lnTo>
                  <a:lnTo>
                    <a:pt x="48609" y="318082"/>
                  </a:lnTo>
                  <a:lnTo>
                    <a:pt x="69813" y="276218"/>
                  </a:lnTo>
                  <a:lnTo>
                    <a:pt x="94472" y="236549"/>
                  </a:lnTo>
                  <a:lnTo>
                    <a:pt x="122403" y="199267"/>
                  </a:lnTo>
                  <a:lnTo>
                    <a:pt x="153425" y="164564"/>
                  </a:lnTo>
                  <a:lnTo>
                    <a:pt x="187355" y="132633"/>
                  </a:lnTo>
                  <a:lnTo>
                    <a:pt x="224011" y="103665"/>
                  </a:lnTo>
                  <a:lnTo>
                    <a:pt x="263211" y="77852"/>
                  </a:lnTo>
                  <a:lnTo>
                    <a:pt x="304772" y="55387"/>
                  </a:lnTo>
                  <a:lnTo>
                    <a:pt x="348513" y="36462"/>
                  </a:lnTo>
                  <a:lnTo>
                    <a:pt x="394251" y="21268"/>
                  </a:lnTo>
                  <a:lnTo>
                    <a:pt x="441805" y="9999"/>
                  </a:lnTo>
                  <a:lnTo>
                    <a:pt x="490992" y="2845"/>
                  </a:lnTo>
                  <a:lnTo>
                    <a:pt x="541629" y="0"/>
                  </a:lnTo>
                  <a:lnTo>
                    <a:pt x="2962030" y="0"/>
                  </a:lnTo>
                  <a:lnTo>
                    <a:pt x="2962030" y="1085264"/>
                  </a:lnTo>
                  <a:lnTo>
                    <a:pt x="539782" y="1085264"/>
                  </a:lnTo>
                  <a:lnTo>
                    <a:pt x="489746" y="1082385"/>
                  </a:lnTo>
                  <a:lnTo>
                    <a:pt x="441071" y="1075142"/>
                  </a:lnTo>
                  <a:lnTo>
                    <a:pt x="393942" y="1063741"/>
                  </a:lnTo>
                  <a:lnTo>
                    <a:pt x="348544" y="1048392"/>
                  </a:lnTo>
                  <a:lnTo>
                    <a:pt x="305062" y="1029300"/>
                  </a:lnTo>
                  <a:lnTo>
                    <a:pt x="263680" y="1006674"/>
                  </a:lnTo>
                  <a:lnTo>
                    <a:pt x="224585" y="980720"/>
                  </a:lnTo>
                  <a:lnTo>
                    <a:pt x="187961" y="951647"/>
                  </a:lnTo>
                  <a:lnTo>
                    <a:pt x="153992" y="919662"/>
                  </a:lnTo>
                  <a:lnTo>
                    <a:pt x="122864" y="884972"/>
                  </a:lnTo>
                  <a:lnTo>
                    <a:pt x="94761" y="847784"/>
                  </a:lnTo>
                  <a:lnTo>
                    <a:pt x="69869" y="808307"/>
                  </a:lnTo>
                  <a:lnTo>
                    <a:pt x="48372" y="766748"/>
                  </a:lnTo>
                  <a:lnTo>
                    <a:pt x="30456" y="723314"/>
                  </a:lnTo>
                  <a:lnTo>
                    <a:pt x="29870" y="722143"/>
                  </a:lnTo>
                  <a:lnTo>
                    <a:pt x="29870" y="720971"/>
                  </a:lnTo>
                  <a:lnTo>
                    <a:pt x="29284" y="719800"/>
                  </a:lnTo>
                  <a:lnTo>
                    <a:pt x="16802" y="677667"/>
                  </a:lnTo>
                  <a:lnTo>
                    <a:pt x="7614" y="633998"/>
                  </a:lnTo>
                  <a:lnTo>
                    <a:pt x="1940" y="589010"/>
                  </a:lnTo>
                  <a:lnTo>
                    <a:pt x="0" y="542925"/>
                  </a:lnTo>
                  <a:close/>
                </a:path>
              </a:pathLst>
            </a:custGeom>
            <a:solidFill>
              <a:srgbClr val="152E4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4628" y="1297567"/>
            <a:ext cx="774446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47" dirty="0"/>
              <a:t>Las</a:t>
            </a:r>
            <a:r>
              <a:rPr sz="3200" spc="-177" dirty="0"/>
              <a:t> </a:t>
            </a:r>
            <a:r>
              <a:rPr sz="3200" spc="107" dirty="0"/>
              <a:t>cadenas</a:t>
            </a:r>
            <a:r>
              <a:rPr sz="3200" spc="-173" dirty="0"/>
              <a:t> </a:t>
            </a:r>
            <a:r>
              <a:rPr sz="3200" spc="90" dirty="0"/>
              <a:t>son</a:t>
            </a:r>
            <a:r>
              <a:rPr sz="3200" spc="-173" dirty="0"/>
              <a:t> </a:t>
            </a:r>
            <a:r>
              <a:rPr sz="3200" spc="93" dirty="0"/>
              <a:t>matrices</a:t>
            </a:r>
            <a:r>
              <a:rPr sz="3200" spc="-177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3095" y="2398875"/>
            <a:ext cx="9328149" cy="308609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934" y="156707"/>
            <a:ext cx="1835149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1049665" y="2127311"/>
            <a:ext cx="7478183" cy="606214"/>
          </a:xfrm>
          <a:prstGeom prst="rect">
            <a:avLst/>
          </a:prstGeom>
        </p:spPr>
        <p:txBody>
          <a:bodyPr vert="horz" wrap="square" lIns="0" tIns="28787" rIns="0" bIns="0" rtlCol="0">
            <a:spAutoFit/>
          </a:bodyPr>
          <a:lstStyle/>
          <a:p>
            <a:pPr marL="8467">
              <a:spcBef>
                <a:spcPts val="227"/>
              </a:spcBef>
            </a:pPr>
            <a:r>
              <a:rPr sz="2000" spc="7" dirty="0">
                <a:solidFill>
                  <a:srgbClr val="FF8200"/>
                </a:solidFill>
                <a:latin typeface="Verdana"/>
                <a:cs typeface="Verdana"/>
              </a:rPr>
              <a:t>Slicing(rebanar,</a:t>
            </a:r>
            <a:r>
              <a:rPr sz="2000" spc="-143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-67" dirty="0">
                <a:solidFill>
                  <a:srgbClr val="FF8200"/>
                </a:solidFill>
                <a:latin typeface="Verdana"/>
                <a:cs typeface="Verdana"/>
              </a:rPr>
              <a:t>extraer):</a:t>
            </a:r>
            <a:endParaRPr sz="2000">
              <a:latin typeface="Verdana"/>
              <a:cs typeface="Verdana"/>
            </a:endParaRPr>
          </a:p>
          <a:p>
            <a:pPr marL="8467">
              <a:spcBef>
                <a:spcPts val="133"/>
              </a:spcBef>
            </a:pPr>
            <a:r>
              <a:rPr sz="1667" spc="83" dirty="0">
                <a:latin typeface="Verdana"/>
                <a:cs typeface="Verdana"/>
              </a:rPr>
              <a:t>Puede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3" dirty="0">
                <a:latin typeface="Verdana"/>
                <a:cs typeface="Verdana"/>
              </a:rPr>
              <a:t>devolver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76" dirty="0">
                <a:latin typeface="Verdana"/>
                <a:cs typeface="Verdana"/>
              </a:rPr>
              <a:t>un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40" dirty="0">
                <a:latin typeface="Verdana"/>
                <a:cs typeface="Verdana"/>
              </a:rPr>
              <a:t>rango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de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13" dirty="0">
                <a:latin typeface="Verdana"/>
                <a:cs typeface="Verdana"/>
              </a:rPr>
              <a:t>caracteres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33" dirty="0">
                <a:latin typeface="Verdana"/>
                <a:cs typeface="Verdana"/>
              </a:rPr>
              <a:t>utilizando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-7" dirty="0">
                <a:latin typeface="Verdana"/>
                <a:cs typeface="Verdana"/>
              </a:rPr>
              <a:t>la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-7" dirty="0">
                <a:latin typeface="Verdana"/>
                <a:cs typeface="Verdana"/>
              </a:rPr>
              <a:t>sintaxis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de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-17" dirty="0">
                <a:latin typeface="Verdana"/>
                <a:cs typeface="Verdana"/>
              </a:rPr>
              <a:t>corte.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9665" y="1386671"/>
            <a:ext cx="773345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43" dirty="0"/>
              <a:t>Las</a:t>
            </a:r>
            <a:r>
              <a:rPr sz="3200" spc="-180" dirty="0"/>
              <a:t> </a:t>
            </a:r>
            <a:r>
              <a:rPr sz="3200" spc="103" dirty="0"/>
              <a:t>cadenas</a:t>
            </a:r>
            <a:r>
              <a:rPr sz="3200" spc="-180" dirty="0"/>
              <a:t> </a:t>
            </a:r>
            <a:r>
              <a:rPr sz="3200" spc="87" dirty="0"/>
              <a:t>son</a:t>
            </a:r>
            <a:r>
              <a:rPr sz="3200" spc="-177" dirty="0"/>
              <a:t> </a:t>
            </a:r>
            <a:r>
              <a:rPr sz="3200" spc="90" dirty="0"/>
              <a:t>matrices</a:t>
            </a:r>
            <a:r>
              <a:rPr sz="3200" spc="-180" dirty="0"/>
              <a:t> </a:t>
            </a:r>
            <a:r>
              <a:rPr sz="3200" spc="123" dirty="0"/>
              <a:t>en</a:t>
            </a:r>
            <a:r>
              <a:rPr sz="3200" spc="-177" dirty="0"/>
              <a:t> </a:t>
            </a:r>
            <a:r>
              <a:rPr sz="3200" spc="157" dirty="0"/>
              <a:t>Python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132" y="3074765"/>
            <a:ext cx="9544049" cy="30987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928356" y="1880845"/>
            <a:ext cx="8901853" cy="606214"/>
          </a:xfrm>
          <a:prstGeom prst="rect">
            <a:avLst/>
          </a:prstGeom>
        </p:spPr>
        <p:txBody>
          <a:bodyPr vert="horz" wrap="square" lIns="0" tIns="28787" rIns="0" bIns="0" rtlCol="0">
            <a:spAutoFit/>
          </a:bodyPr>
          <a:lstStyle/>
          <a:p>
            <a:pPr marL="8467">
              <a:spcBef>
                <a:spcPts val="227"/>
              </a:spcBef>
            </a:pPr>
            <a:r>
              <a:rPr sz="2000" spc="93" dirty="0">
                <a:solidFill>
                  <a:srgbClr val="FF8200"/>
                </a:solidFill>
                <a:latin typeface="Verdana"/>
                <a:cs typeface="Verdana"/>
              </a:rPr>
              <a:t>Función</a:t>
            </a:r>
            <a:r>
              <a:rPr sz="2000" spc="-153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-53" dirty="0">
                <a:solidFill>
                  <a:srgbClr val="FF8200"/>
                </a:solidFill>
                <a:latin typeface="Verdana"/>
                <a:cs typeface="Verdana"/>
              </a:rPr>
              <a:t>len()</a:t>
            </a:r>
            <a:endParaRPr sz="2000">
              <a:latin typeface="Verdana"/>
              <a:cs typeface="Verdana"/>
            </a:endParaRPr>
          </a:p>
          <a:p>
            <a:pPr marL="8467">
              <a:spcBef>
                <a:spcPts val="133"/>
              </a:spcBef>
            </a:pPr>
            <a:r>
              <a:rPr sz="1667" spc="23" dirty="0">
                <a:latin typeface="Verdana"/>
                <a:cs typeface="Verdana"/>
              </a:rPr>
              <a:t>La</a:t>
            </a:r>
            <a:r>
              <a:rPr sz="1667" spc="-113" dirty="0">
                <a:latin typeface="Verdana"/>
                <a:cs typeface="Verdana"/>
              </a:rPr>
              <a:t> </a:t>
            </a:r>
            <a:r>
              <a:rPr sz="1667" spc="50" dirty="0">
                <a:latin typeface="Verdana"/>
                <a:cs typeface="Verdana"/>
              </a:rPr>
              <a:t>función</a:t>
            </a:r>
            <a:r>
              <a:rPr sz="1667" spc="-113" dirty="0">
                <a:latin typeface="Verdana"/>
                <a:cs typeface="Verdana"/>
              </a:rPr>
              <a:t> </a:t>
            </a:r>
            <a:r>
              <a:rPr sz="1667" spc="-60" dirty="0">
                <a:latin typeface="Verdana"/>
                <a:cs typeface="Verdana"/>
              </a:rPr>
              <a:t>len()</a:t>
            </a:r>
            <a:r>
              <a:rPr sz="1667" spc="-113" dirty="0">
                <a:latin typeface="Verdana"/>
                <a:cs typeface="Verdana"/>
              </a:rPr>
              <a:t> </a:t>
            </a:r>
            <a:r>
              <a:rPr sz="1667" spc="13" dirty="0">
                <a:latin typeface="Verdana"/>
                <a:cs typeface="Verdana"/>
              </a:rPr>
              <a:t>devuelve</a:t>
            </a:r>
            <a:r>
              <a:rPr sz="1667" spc="-110" dirty="0">
                <a:latin typeface="Verdana"/>
                <a:cs typeface="Verdana"/>
              </a:rPr>
              <a:t> </a:t>
            </a:r>
            <a:r>
              <a:rPr sz="1667" spc="-7" dirty="0">
                <a:latin typeface="Verdana"/>
                <a:cs typeface="Verdana"/>
              </a:rPr>
              <a:t>la</a:t>
            </a:r>
            <a:r>
              <a:rPr sz="1667" spc="-113" dirty="0">
                <a:latin typeface="Verdana"/>
                <a:cs typeface="Verdana"/>
              </a:rPr>
              <a:t> </a:t>
            </a:r>
            <a:r>
              <a:rPr sz="1667" spc="27" dirty="0">
                <a:latin typeface="Verdana"/>
                <a:cs typeface="Verdana"/>
              </a:rPr>
              <a:t>longitud(total</a:t>
            </a:r>
            <a:r>
              <a:rPr sz="1667" spc="-113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de</a:t>
            </a:r>
            <a:r>
              <a:rPr sz="1667" spc="-110" dirty="0">
                <a:latin typeface="Verdana"/>
                <a:cs typeface="Verdana"/>
              </a:rPr>
              <a:t> </a:t>
            </a:r>
            <a:r>
              <a:rPr sz="1667" spc="13" dirty="0">
                <a:latin typeface="Verdana"/>
                <a:cs typeface="Verdana"/>
              </a:rPr>
              <a:t>elementos)</a:t>
            </a:r>
            <a:r>
              <a:rPr sz="1667" spc="-113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de</a:t>
            </a:r>
            <a:r>
              <a:rPr sz="1667" spc="-113" dirty="0">
                <a:latin typeface="Verdana"/>
                <a:cs typeface="Verdana"/>
              </a:rPr>
              <a:t> </a:t>
            </a:r>
            <a:r>
              <a:rPr sz="1667" spc="47" dirty="0">
                <a:latin typeface="Verdana"/>
                <a:cs typeface="Verdana"/>
              </a:rPr>
              <a:t>una</a:t>
            </a:r>
            <a:r>
              <a:rPr sz="1667" spc="-110" dirty="0">
                <a:latin typeface="Verdana"/>
                <a:cs typeface="Verdana"/>
              </a:rPr>
              <a:t> </a:t>
            </a:r>
            <a:r>
              <a:rPr sz="1667" dirty="0">
                <a:latin typeface="Verdana"/>
                <a:cs typeface="Verdana"/>
              </a:rPr>
              <a:t>cadena(matriz)</a:t>
            </a:r>
            <a:r>
              <a:rPr sz="1667" spc="-113" dirty="0">
                <a:latin typeface="Verdana"/>
                <a:cs typeface="Verdana"/>
              </a:rPr>
              <a:t> </a:t>
            </a:r>
            <a:r>
              <a:rPr sz="1667" spc="-110" dirty="0">
                <a:latin typeface="Verdana"/>
                <a:cs typeface="Verdana"/>
              </a:rPr>
              <a:t>ej.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3096" y="1284891"/>
            <a:ext cx="774446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47" dirty="0"/>
              <a:t>Las</a:t>
            </a:r>
            <a:r>
              <a:rPr sz="3200" spc="-177" dirty="0"/>
              <a:t> </a:t>
            </a:r>
            <a:r>
              <a:rPr sz="3200" spc="107" dirty="0"/>
              <a:t>cadenas</a:t>
            </a:r>
            <a:r>
              <a:rPr sz="3200" spc="-173" dirty="0"/>
              <a:t> </a:t>
            </a:r>
            <a:r>
              <a:rPr sz="3200" spc="90" dirty="0"/>
              <a:t>son</a:t>
            </a:r>
            <a:r>
              <a:rPr sz="3200" spc="-173" dirty="0"/>
              <a:t> </a:t>
            </a:r>
            <a:r>
              <a:rPr sz="3200" spc="93" dirty="0"/>
              <a:t>matrices</a:t>
            </a:r>
            <a:r>
              <a:rPr sz="3200" spc="-177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0685" y="3210978"/>
            <a:ext cx="3860799" cy="33845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755867" y="2094784"/>
            <a:ext cx="10797540" cy="1391301"/>
          </a:xfrm>
          <a:prstGeom prst="rect">
            <a:avLst/>
          </a:prstGeom>
        </p:spPr>
        <p:txBody>
          <a:bodyPr vert="horz" wrap="square" lIns="0" tIns="28787" rIns="0" bIns="0" rtlCol="0">
            <a:spAutoFit/>
          </a:bodyPr>
          <a:lstStyle/>
          <a:p>
            <a:pPr marL="8467">
              <a:spcBef>
                <a:spcPts val="227"/>
              </a:spcBef>
            </a:pPr>
            <a:r>
              <a:rPr sz="2000" spc="120" dirty="0">
                <a:solidFill>
                  <a:srgbClr val="FF8200"/>
                </a:solidFill>
                <a:latin typeface="Verdana"/>
                <a:cs typeface="Verdana"/>
              </a:rPr>
              <a:t>O</a:t>
            </a:r>
            <a:r>
              <a:rPr sz="2000" spc="133" dirty="0">
                <a:solidFill>
                  <a:srgbClr val="FF8200"/>
                </a:solidFill>
                <a:latin typeface="Verdana"/>
                <a:cs typeface="Verdana"/>
              </a:rPr>
              <a:t>p</a:t>
            </a:r>
            <a:r>
              <a:rPr sz="2000" spc="47" dirty="0">
                <a:solidFill>
                  <a:srgbClr val="FF8200"/>
                </a:solidFill>
                <a:latin typeface="Verdana"/>
                <a:cs typeface="Verdana"/>
              </a:rPr>
              <a:t>e</a:t>
            </a:r>
            <a:r>
              <a:rPr sz="2000" spc="-20" dirty="0">
                <a:solidFill>
                  <a:srgbClr val="FF8200"/>
                </a:solidFill>
                <a:latin typeface="Verdana"/>
                <a:cs typeface="Verdana"/>
              </a:rPr>
              <a:t>r</a:t>
            </a:r>
            <a:r>
              <a:rPr sz="2000" spc="10" dirty="0">
                <a:solidFill>
                  <a:srgbClr val="FF8200"/>
                </a:solidFill>
                <a:latin typeface="Verdana"/>
                <a:cs typeface="Verdana"/>
              </a:rPr>
              <a:t>a</a:t>
            </a:r>
            <a:r>
              <a:rPr sz="2000" spc="133" dirty="0">
                <a:solidFill>
                  <a:srgbClr val="FF8200"/>
                </a:solidFill>
                <a:latin typeface="Verdana"/>
                <a:cs typeface="Verdana"/>
              </a:rPr>
              <a:t>d</a:t>
            </a:r>
            <a:r>
              <a:rPr sz="2000" spc="70" dirty="0">
                <a:solidFill>
                  <a:srgbClr val="FF8200"/>
                </a:solidFill>
                <a:latin typeface="Verdana"/>
                <a:cs typeface="Verdana"/>
              </a:rPr>
              <a:t>o</a:t>
            </a:r>
            <a:r>
              <a:rPr sz="2000" spc="-20" dirty="0">
                <a:solidFill>
                  <a:srgbClr val="FF8200"/>
                </a:solidFill>
                <a:latin typeface="Verdana"/>
                <a:cs typeface="Verdana"/>
              </a:rPr>
              <a:t>r</a:t>
            </a:r>
            <a:r>
              <a:rPr sz="2000" spc="47" dirty="0">
                <a:solidFill>
                  <a:srgbClr val="FF8200"/>
                </a:solidFill>
                <a:latin typeface="Verdana"/>
                <a:cs typeface="Verdana"/>
              </a:rPr>
              <a:t>e</a:t>
            </a:r>
            <a:r>
              <a:rPr sz="2000" spc="-40" dirty="0">
                <a:solidFill>
                  <a:srgbClr val="FF8200"/>
                </a:solidFill>
                <a:latin typeface="Verdana"/>
                <a:cs typeface="Verdana"/>
              </a:rPr>
              <a:t>s</a:t>
            </a:r>
            <a:r>
              <a:rPr sz="2000" spc="-13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23" dirty="0">
                <a:solidFill>
                  <a:srgbClr val="FF8200"/>
                </a:solidFill>
                <a:latin typeface="Verdana"/>
                <a:cs typeface="Verdana"/>
              </a:rPr>
              <a:t>i</a:t>
            </a:r>
            <a:r>
              <a:rPr sz="2000" spc="93" dirty="0">
                <a:solidFill>
                  <a:srgbClr val="FF8200"/>
                </a:solidFill>
                <a:latin typeface="Verdana"/>
                <a:cs typeface="Verdana"/>
              </a:rPr>
              <a:t>n</a:t>
            </a:r>
            <a:r>
              <a:rPr sz="2000" spc="-13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FF8200"/>
                </a:solidFill>
                <a:latin typeface="Verdana"/>
                <a:cs typeface="Verdana"/>
              </a:rPr>
              <a:t>y</a:t>
            </a:r>
            <a:r>
              <a:rPr sz="2000" spc="-13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FF8200"/>
                </a:solidFill>
                <a:latin typeface="Verdana"/>
                <a:cs typeface="Verdana"/>
              </a:rPr>
              <a:t>n</a:t>
            </a:r>
            <a:r>
              <a:rPr sz="2000" spc="70" dirty="0">
                <a:solidFill>
                  <a:srgbClr val="FF8200"/>
                </a:solidFill>
                <a:latin typeface="Verdana"/>
                <a:cs typeface="Verdana"/>
              </a:rPr>
              <a:t>o</a:t>
            </a:r>
            <a:r>
              <a:rPr sz="2000" spc="37" dirty="0">
                <a:solidFill>
                  <a:srgbClr val="FF8200"/>
                </a:solidFill>
                <a:latin typeface="Verdana"/>
                <a:cs typeface="Verdana"/>
              </a:rPr>
              <a:t>t</a:t>
            </a:r>
            <a:r>
              <a:rPr sz="2000" spc="-13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23" dirty="0">
                <a:solidFill>
                  <a:srgbClr val="FF8200"/>
                </a:solidFill>
                <a:latin typeface="Verdana"/>
                <a:cs typeface="Verdana"/>
              </a:rPr>
              <a:t>i</a:t>
            </a:r>
            <a:r>
              <a:rPr sz="2000" spc="93" dirty="0">
                <a:solidFill>
                  <a:srgbClr val="FF8200"/>
                </a:solidFill>
                <a:latin typeface="Verdana"/>
                <a:cs typeface="Verdana"/>
              </a:rPr>
              <a:t>n</a:t>
            </a:r>
            <a:endParaRPr sz="2000">
              <a:latin typeface="Verdana"/>
              <a:cs typeface="Verdana"/>
            </a:endParaRPr>
          </a:p>
          <a:p>
            <a:pPr marL="8467" marR="3810">
              <a:lnSpc>
                <a:spcPct val="105000"/>
              </a:lnSpc>
              <a:spcBef>
                <a:spcPts val="33"/>
              </a:spcBef>
            </a:pPr>
            <a:r>
              <a:rPr sz="1667" spc="23" dirty="0">
                <a:latin typeface="Verdana"/>
                <a:cs typeface="Verdana"/>
              </a:rPr>
              <a:t>La</a:t>
            </a:r>
            <a:r>
              <a:rPr sz="1667" spc="50" dirty="0">
                <a:latin typeface="Verdana"/>
                <a:cs typeface="Verdana"/>
              </a:rPr>
              <a:t> </a:t>
            </a:r>
            <a:r>
              <a:rPr sz="1667" spc="20" dirty="0">
                <a:latin typeface="Verdana"/>
                <a:cs typeface="Verdana"/>
              </a:rPr>
              <a:t>palabra</a:t>
            </a:r>
            <a:r>
              <a:rPr sz="1667" spc="53" dirty="0">
                <a:latin typeface="Verdana"/>
                <a:cs typeface="Verdana"/>
              </a:rPr>
              <a:t> </a:t>
            </a:r>
            <a:r>
              <a:rPr sz="1667" spc="3" dirty="0">
                <a:latin typeface="Verdana"/>
                <a:cs typeface="Verdana"/>
              </a:rPr>
              <a:t>clave</a:t>
            </a:r>
            <a:r>
              <a:rPr sz="1667" spc="53" dirty="0">
                <a:latin typeface="Verdana"/>
                <a:cs typeface="Verdana"/>
              </a:rPr>
              <a:t> </a:t>
            </a:r>
            <a:r>
              <a:rPr sz="1667" spc="50" dirty="0">
                <a:latin typeface="Verdana"/>
                <a:cs typeface="Verdana"/>
              </a:rPr>
              <a:t>in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spc="60" dirty="0">
                <a:latin typeface="Verdana"/>
                <a:cs typeface="Verdana"/>
              </a:rPr>
              <a:t>comprueba</a:t>
            </a:r>
            <a:r>
              <a:rPr sz="1667" spc="67" dirty="0">
                <a:latin typeface="Verdana"/>
                <a:cs typeface="Verdana"/>
              </a:rPr>
              <a:t> </a:t>
            </a:r>
            <a:r>
              <a:rPr sz="1667" spc="-27" dirty="0">
                <a:latin typeface="Verdana"/>
                <a:cs typeface="Verdana"/>
              </a:rPr>
              <a:t>si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spc="47" dirty="0">
                <a:latin typeface="Verdana"/>
                <a:cs typeface="Verdana"/>
              </a:rPr>
              <a:t>una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spc="43" dirty="0">
                <a:latin typeface="Verdana"/>
                <a:cs typeface="Verdana"/>
              </a:rPr>
              <a:t>determinada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spc="-17" dirty="0">
                <a:latin typeface="Verdana"/>
                <a:cs typeface="Verdana"/>
              </a:rPr>
              <a:t>frase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spc="33" dirty="0">
                <a:latin typeface="Verdana"/>
                <a:cs typeface="Verdana"/>
              </a:rPr>
              <a:t>o</a:t>
            </a:r>
            <a:r>
              <a:rPr sz="1667" spc="67" dirty="0">
                <a:latin typeface="Verdana"/>
                <a:cs typeface="Verdana"/>
              </a:rPr>
              <a:t> </a:t>
            </a:r>
            <a:r>
              <a:rPr sz="1667" spc="17" dirty="0">
                <a:latin typeface="Verdana"/>
                <a:cs typeface="Verdana"/>
              </a:rPr>
              <a:t>carácter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dirty="0">
                <a:latin typeface="Verdana"/>
                <a:cs typeface="Verdana"/>
              </a:rPr>
              <a:t>está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spc="27" dirty="0">
                <a:latin typeface="Verdana"/>
                <a:cs typeface="Verdana"/>
              </a:rPr>
              <a:t>presente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spc="50" dirty="0">
                <a:latin typeface="Verdana"/>
                <a:cs typeface="Verdana"/>
              </a:rPr>
              <a:t>en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spc="47" dirty="0">
                <a:latin typeface="Verdana"/>
                <a:cs typeface="Verdana"/>
              </a:rPr>
              <a:t>una</a:t>
            </a:r>
            <a:r>
              <a:rPr sz="1667" spc="70" dirty="0">
                <a:latin typeface="Verdana"/>
                <a:cs typeface="Verdana"/>
              </a:rPr>
              <a:t> </a:t>
            </a:r>
            <a:r>
              <a:rPr sz="1667" spc="3" dirty="0">
                <a:latin typeface="Verdana"/>
                <a:cs typeface="Verdana"/>
              </a:rPr>
              <a:t>cadena, </a:t>
            </a:r>
            <a:r>
              <a:rPr sz="1667" spc="-577" dirty="0">
                <a:latin typeface="Verdana"/>
                <a:cs typeface="Verdana"/>
              </a:rPr>
              <a:t> </a:t>
            </a:r>
            <a:r>
              <a:rPr sz="1667" spc="27" dirty="0">
                <a:latin typeface="Verdana"/>
                <a:cs typeface="Verdana"/>
              </a:rPr>
              <a:t>mientras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63" dirty="0">
                <a:latin typeface="Verdana"/>
                <a:cs typeface="Verdana"/>
              </a:rPr>
              <a:t>que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60" dirty="0">
                <a:latin typeface="Verdana"/>
                <a:cs typeface="Verdana"/>
              </a:rPr>
              <a:t>not</a:t>
            </a:r>
            <a:r>
              <a:rPr sz="1667" spc="-107" dirty="0">
                <a:latin typeface="Verdana"/>
                <a:cs typeface="Verdana"/>
              </a:rPr>
              <a:t> </a:t>
            </a:r>
            <a:r>
              <a:rPr sz="1667" spc="50" dirty="0">
                <a:latin typeface="Verdana"/>
                <a:cs typeface="Verdana"/>
              </a:rPr>
              <a:t>in</a:t>
            </a:r>
            <a:r>
              <a:rPr sz="1667" spc="-103" dirty="0">
                <a:latin typeface="Verdana"/>
                <a:cs typeface="Verdana"/>
              </a:rPr>
              <a:t> </a:t>
            </a:r>
            <a:r>
              <a:rPr sz="1667" spc="60" dirty="0">
                <a:latin typeface="Verdana"/>
                <a:cs typeface="Verdana"/>
              </a:rPr>
              <a:t>comprueba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63" dirty="0">
                <a:latin typeface="Verdana"/>
                <a:cs typeface="Verdana"/>
              </a:rPr>
              <a:t>que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47" dirty="0">
                <a:latin typeface="Verdana"/>
                <a:cs typeface="Verdana"/>
              </a:rPr>
              <a:t>una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-17" dirty="0">
                <a:latin typeface="Verdana"/>
                <a:cs typeface="Verdana"/>
              </a:rPr>
              <a:t>frase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33" dirty="0">
                <a:latin typeface="Verdana"/>
                <a:cs typeface="Verdana"/>
              </a:rPr>
              <a:t>o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17" dirty="0">
                <a:latin typeface="Verdana"/>
                <a:cs typeface="Verdana"/>
              </a:rPr>
              <a:t>carácter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60" dirty="0">
                <a:latin typeface="Verdana"/>
                <a:cs typeface="Verdana"/>
              </a:rPr>
              <a:t>no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7" dirty="0">
                <a:latin typeface="Verdana"/>
                <a:cs typeface="Verdana"/>
              </a:rPr>
              <a:t>este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27" dirty="0">
                <a:latin typeface="Verdana"/>
                <a:cs typeface="Verdana"/>
              </a:rPr>
              <a:t>presente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50" dirty="0">
                <a:latin typeface="Verdana"/>
                <a:cs typeface="Verdana"/>
              </a:rPr>
              <a:t>en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-7" dirty="0">
                <a:latin typeface="Verdana"/>
                <a:cs typeface="Verdana"/>
              </a:rPr>
              <a:t>la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3" dirty="0">
                <a:latin typeface="Verdana"/>
                <a:cs typeface="Verdana"/>
              </a:rPr>
              <a:t>cadena.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-110" dirty="0">
                <a:latin typeface="Verdana"/>
                <a:cs typeface="Verdana"/>
              </a:rPr>
              <a:t>ej.</a:t>
            </a:r>
            <a:endParaRPr sz="1667">
              <a:latin typeface="Verdana"/>
              <a:cs typeface="Verdana"/>
            </a:endParaRPr>
          </a:p>
          <a:p>
            <a:pPr marL="8467" marR="3387">
              <a:lnSpc>
                <a:spcPct val="105000"/>
              </a:lnSpc>
              <a:tabLst>
                <a:tab pos="1435172" algn="l"/>
                <a:tab pos="1728980" algn="l"/>
                <a:tab pos="2633688" algn="l"/>
                <a:tab pos="3212837" algn="l"/>
                <a:tab pos="4302975" algn="l"/>
                <a:tab pos="4707279" algn="l"/>
                <a:tab pos="5025641" algn="l"/>
                <a:tab pos="6162771" algn="l"/>
                <a:tab pos="6477747" algn="l"/>
                <a:tab pos="7457813" algn="l"/>
                <a:tab pos="7925196" algn="l"/>
                <a:tab pos="8218581" algn="l"/>
                <a:tab pos="8583089" algn="l"/>
                <a:tab pos="9830291" algn="l"/>
              </a:tabLst>
            </a:pPr>
            <a:r>
              <a:rPr sz="1667" spc="47" dirty="0">
                <a:latin typeface="Verdana"/>
                <a:cs typeface="Verdana"/>
              </a:rPr>
              <a:t>Co</a:t>
            </a:r>
            <a:r>
              <a:rPr sz="1667" spc="160" dirty="0">
                <a:latin typeface="Verdana"/>
                <a:cs typeface="Verdana"/>
              </a:rPr>
              <a:t>m</a:t>
            </a:r>
            <a:r>
              <a:rPr sz="1667" spc="103" dirty="0">
                <a:latin typeface="Verdana"/>
                <a:cs typeface="Verdana"/>
              </a:rPr>
              <a:t>p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103" dirty="0">
                <a:latin typeface="Verdana"/>
                <a:cs typeface="Verdana"/>
              </a:rPr>
              <a:t>b</a:t>
            </a:r>
            <a:r>
              <a:rPr sz="1667" spc="13" dirty="0">
                <a:latin typeface="Verdana"/>
                <a:cs typeface="Verdana"/>
              </a:rPr>
              <a:t>e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-10" dirty="0">
                <a:latin typeface="Verdana"/>
                <a:cs typeface="Verdana"/>
              </a:rPr>
              <a:t>i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130" dirty="0">
                <a:latin typeface="Verdana"/>
                <a:cs typeface="Verdana"/>
              </a:rPr>
              <a:t>"</a:t>
            </a:r>
            <a:r>
              <a:rPr sz="1667" spc="117" dirty="0">
                <a:latin typeface="Verdana"/>
                <a:cs typeface="Verdana"/>
              </a:rPr>
              <a:t>g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-7" dirty="0">
                <a:latin typeface="Verdana"/>
                <a:cs typeface="Verdana"/>
              </a:rPr>
              <a:t>a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3" dirty="0">
                <a:latin typeface="Verdana"/>
                <a:cs typeface="Verdana"/>
              </a:rPr>
              <a:t>i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-143" dirty="0">
                <a:latin typeface="Verdana"/>
                <a:cs typeface="Verdana"/>
              </a:rPr>
              <a:t>"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-20" dirty="0">
                <a:latin typeface="Verdana"/>
                <a:cs typeface="Verdana"/>
              </a:rPr>
              <a:t>á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103" dirty="0">
                <a:latin typeface="Verdana"/>
                <a:cs typeface="Verdana"/>
              </a:rPr>
              <a:t>p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87" dirty="0">
                <a:latin typeface="Verdana"/>
                <a:cs typeface="Verdana"/>
              </a:rPr>
              <a:t>n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13" dirty="0">
                <a:latin typeface="Verdana"/>
                <a:cs typeface="Verdana"/>
              </a:rPr>
              <a:t>e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73" dirty="0">
                <a:latin typeface="Verdana"/>
                <a:cs typeface="Verdana"/>
              </a:rPr>
              <a:t>n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-10" dirty="0">
                <a:latin typeface="Verdana"/>
                <a:cs typeface="Verdana"/>
              </a:rPr>
              <a:t>l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3" dirty="0">
                <a:latin typeface="Verdana"/>
                <a:cs typeface="Verdana"/>
              </a:rPr>
              <a:t>i</a:t>
            </a:r>
            <a:r>
              <a:rPr sz="1667" spc="117" dirty="0">
                <a:latin typeface="Verdana"/>
                <a:cs typeface="Verdana"/>
              </a:rPr>
              <a:t>g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3" dirty="0">
                <a:latin typeface="Verdana"/>
                <a:cs typeface="Verdana"/>
              </a:rPr>
              <a:t>i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87" dirty="0">
                <a:latin typeface="Verdana"/>
                <a:cs typeface="Verdana"/>
              </a:rPr>
              <a:t>n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13" dirty="0">
                <a:latin typeface="Verdana"/>
                <a:cs typeface="Verdana"/>
              </a:rPr>
              <a:t>e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3" dirty="0">
                <a:latin typeface="Verdana"/>
                <a:cs typeface="Verdana"/>
              </a:rPr>
              <a:t>l</a:t>
            </a:r>
            <a:r>
              <a:rPr sz="1667" spc="-20" dirty="0">
                <a:latin typeface="Verdana"/>
                <a:cs typeface="Verdana"/>
              </a:rPr>
              <a:t>a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70" dirty="0">
                <a:latin typeface="Verdana"/>
                <a:cs typeface="Verdana"/>
              </a:rPr>
              <a:t>v</a:t>
            </a:r>
            <a:r>
              <a:rPr sz="1667" spc="-7" dirty="0">
                <a:latin typeface="Verdana"/>
                <a:cs typeface="Verdana"/>
              </a:rPr>
              <a:t>a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3" dirty="0">
                <a:latin typeface="Verdana"/>
                <a:cs typeface="Verdana"/>
              </a:rPr>
              <a:t>i</a:t>
            </a:r>
            <a:r>
              <a:rPr sz="1667" spc="-7" dirty="0">
                <a:latin typeface="Verdana"/>
                <a:cs typeface="Verdana"/>
              </a:rPr>
              <a:t>a</a:t>
            </a:r>
            <a:r>
              <a:rPr sz="1667" spc="103" dirty="0">
                <a:latin typeface="Verdana"/>
                <a:cs typeface="Verdana"/>
              </a:rPr>
              <a:t>b</a:t>
            </a:r>
            <a:r>
              <a:rPr sz="1667" spc="3" dirty="0">
                <a:latin typeface="Verdana"/>
                <a:cs typeface="Verdana"/>
              </a:rPr>
              <a:t>l</a:t>
            </a:r>
            <a:r>
              <a:rPr sz="1667" spc="13" dirty="0">
                <a:latin typeface="Verdana"/>
                <a:cs typeface="Verdana"/>
              </a:rPr>
              <a:t>e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-83" dirty="0">
                <a:latin typeface="Verdana"/>
                <a:cs typeface="Verdana"/>
              </a:rPr>
              <a:t>x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-253" dirty="0">
                <a:latin typeface="Verdana"/>
                <a:cs typeface="Verdana"/>
              </a:rPr>
              <a:t>,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-10" dirty="0">
                <a:latin typeface="Verdana"/>
                <a:cs typeface="Verdana"/>
              </a:rPr>
              <a:t>i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13" dirty="0">
                <a:latin typeface="Verdana"/>
                <a:cs typeface="Verdana"/>
              </a:rPr>
              <a:t>e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87" dirty="0">
                <a:latin typeface="Verdana"/>
                <a:cs typeface="Verdana"/>
              </a:rPr>
              <a:t>n</a:t>
            </a:r>
            <a:r>
              <a:rPr sz="1667" spc="83" dirty="0">
                <a:latin typeface="Verdana"/>
                <a:cs typeface="Verdana"/>
              </a:rPr>
              <a:t>c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87" dirty="0">
                <a:latin typeface="Verdana"/>
                <a:cs typeface="Verdana"/>
              </a:rPr>
              <a:t>n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-20" dirty="0">
                <a:latin typeface="Verdana"/>
                <a:cs typeface="Verdana"/>
              </a:rPr>
              <a:t>a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103" dirty="0">
                <a:latin typeface="Verdana"/>
                <a:cs typeface="Verdana"/>
              </a:rPr>
              <a:t>p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87" dirty="0">
                <a:latin typeface="Verdana"/>
                <a:cs typeface="Verdana"/>
              </a:rPr>
              <a:t>n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10" dirty="0">
                <a:latin typeface="Verdana"/>
                <a:cs typeface="Verdana"/>
              </a:rPr>
              <a:t>e  </a:t>
            </a:r>
            <a:r>
              <a:rPr sz="1667" spc="13" dirty="0">
                <a:latin typeface="Verdana"/>
                <a:cs typeface="Verdana"/>
              </a:rPr>
              <a:t>devuelve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33" dirty="0">
                <a:latin typeface="Verdana"/>
                <a:cs typeface="Verdana"/>
              </a:rPr>
              <a:t>true</a:t>
            </a:r>
            <a:r>
              <a:rPr sz="1667" spc="-107" dirty="0">
                <a:latin typeface="Verdana"/>
                <a:cs typeface="Verdana"/>
              </a:rPr>
              <a:t> </a:t>
            </a:r>
            <a:r>
              <a:rPr sz="1667" spc="-27" dirty="0">
                <a:latin typeface="Verdana"/>
                <a:cs typeface="Verdana"/>
              </a:rPr>
              <a:t>si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60" dirty="0">
                <a:latin typeface="Verdana"/>
                <a:cs typeface="Verdana"/>
              </a:rPr>
              <a:t>no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13" dirty="0">
                <a:latin typeface="Verdana"/>
                <a:cs typeface="Verdana"/>
              </a:rPr>
              <a:t>devuelve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-30" dirty="0">
                <a:latin typeface="Verdana"/>
                <a:cs typeface="Verdana"/>
              </a:rPr>
              <a:t>false.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0141" y="1433067"/>
            <a:ext cx="774276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47" dirty="0"/>
              <a:t>Las</a:t>
            </a:r>
            <a:r>
              <a:rPr sz="3200" spc="-177" dirty="0"/>
              <a:t> </a:t>
            </a:r>
            <a:r>
              <a:rPr sz="3200" spc="107" dirty="0"/>
              <a:t>cadenas</a:t>
            </a:r>
            <a:r>
              <a:rPr sz="3200" spc="-173" dirty="0"/>
              <a:t> </a:t>
            </a:r>
            <a:r>
              <a:rPr sz="3200" spc="90" dirty="0"/>
              <a:t>son</a:t>
            </a:r>
            <a:r>
              <a:rPr sz="3200" spc="-177" dirty="0"/>
              <a:t> </a:t>
            </a:r>
            <a:r>
              <a:rPr sz="3200" spc="93" dirty="0"/>
              <a:t>matrices</a:t>
            </a:r>
            <a:r>
              <a:rPr sz="3200" spc="-173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8067" y="3667031"/>
            <a:ext cx="6076949" cy="30416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94560"/>
            <a:ext cx="6094730" cy="3663527"/>
            <a:chOff x="0" y="4791840"/>
            <a:chExt cx="9142095" cy="5495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6315" y="4791840"/>
              <a:ext cx="7915274" cy="5000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929467"/>
              <a:ext cx="1404620" cy="1357630"/>
            </a:xfrm>
            <a:custGeom>
              <a:avLst/>
              <a:gdLst/>
              <a:ahLst/>
              <a:cxnLst/>
              <a:rect l="l" t="t" r="r" b="b"/>
              <a:pathLst>
                <a:path w="1404620" h="1357629">
                  <a:moveTo>
                    <a:pt x="0" y="1357532"/>
                  </a:moveTo>
                  <a:lnTo>
                    <a:pt x="0" y="0"/>
                  </a:lnTo>
                  <a:lnTo>
                    <a:pt x="43858" y="740"/>
                  </a:lnTo>
                  <a:lnTo>
                    <a:pt x="91911" y="3175"/>
                  </a:lnTo>
                  <a:lnTo>
                    <a:pt x="139527" y="7201"/>
                  </a:lnTo>
                  <a:lnTo>
                    <a:pt x="186681" y="12792"/>
                  </a:lnTo>
                  <a:lnTo>
                    <a:pt x="233347" y="19922"/>
                  </a:lnTo>
                  <a:lnTo>
                    <a:pt x="279497" y="28564"/>
                  </a:lnTo>
                  <a:lnTo>
                    <a:pt x="325105" y="38692"/>
                  </a:lnTo>
                  <a:lnTo>
                    <a:pt x="370147" y="50280"/>
                  </a:lnTo>
                  <a:lnTo>
                    <a:pt x="414594" y="63301"/>
                  </a:lnTo>
                  <a:lnTo>
                    <a:pt x="458421" y="77730"/>
                  </a:lnTo>
                  <a:lnTo>
                    <a:pt x="501602" y="93540"/>
                  </a:lnTo>
                  <a:lnTo>
                    <a:pt x="544110" y="110706"/>
                  </a:lnTo>
                  <a:lnTo>
                    <a:pt x="585920" y="129199"/>
                  </a:lnTo>
                  <a:lnTo>
                    <a:pt x="627004" y="148995"/>
                  </a:lnTo>
                  <a:lnTo>
                    <a:pt x="667337" y="170068"/>
                  </a:lnTo>
                  <a:lnTo>
                    <a:pt x="706893" y="192390"/>
                  </a:lnTo>
                  <a:lnTo>
                    <a:pt x="745645" y="215936"/>
                  </a:lnTo>
                  <a:lnTo>
                    <a:pt x="783567" y="240679"/>
                  </a:lnTo>
                  <a:lnTo>
                    <a:pt x="820632" y="266594"/>
                  </a:lnTo>
                  <a:lnTo>
                    <a:pt x="856815" y="293653"/>
                  </a:lnTo>
                  <a:lnTo>
                    <a:pt x="892089" y="321831"/>
                  </a:lnTo>
                  <a:lnTo>
                    <a:pt x="926429" y="351102"/>
                  </a:lnTo>
                  <a:lnTo>
                    <a:pt x="959807" y="381439"/>
                  </a:lnTo>
                  <a:lnTo>
                    <a:pt x="992197" y="412816"/>
                  </a:lnTo>
                  <a:lnTo>
                    <a:pt x="1023574" y="445206"/>
                  </a:lnTo>
                  <a:lnTo>
                    <a:pt x="1053911" y="478584"/>
                  </a:lnTo>
                  <a:lnTo>
                    <a:pt x="1083181" y="512924"/>
                  </a:lnTo>
                  <a:lnTo>
                    <a:pt x="1111359" y="548198"/>
                  </a:lnTo>
                  <a:lnTo>
                    <a:pt x="1138418" y="584381"/>
                  </a:lnTo>
                  <a:lnTo>
                    <a:pt x="1164333" y="621447"/>
                  </a:lnTo>
                  <a:lnTo>
                    <a:pt x="1189076" y="659369"/>
                  </a:lnTo>
                  <a:lnTo>
                    <a:pt x="1212622" y="698121"/>
                  </a:lnTo>
                  <a:lnTo>
                    <a:pt x="1234944" y="737676"/>
                  </a:lnTo>
                  <a:lnTo>
                    <a:pt x="1256016" y="778010"/>
                  </a:lnTo>
                  <a:lnTo>
                    <a:pt x="1275812" y="819094"/>
                  </a:lnTo>
                  <a:lnTo>
                    <a:pt x="1294305" y="860904"/>
                  </a:lnTo>
                  <a:lnTo>
                    <a:pt x="1311470" y="903412"/>
                  </a:lnTo>
                  <a:lnTo>
                    <a:pt x="1327280" y="946593"/>
                  </a:lnTo>
                  <a:lnTo>
                    <a:pt x="1341709" y="990421"/>
                  </a:lnTo>
                  <a:lnTo>
                    <a:pt x="1354730" y="1034868"/>
                  </a:lnTo>
                  <a:lnTo>
                    <a:pt x="1366318" y="1079909"/>
                  </a:lnTo>
                  <a:lnTo>
                    <a:pt x="1376446" y="1125518"/>
                  </a:lnTo>
                  <a:lnTo>
                    <a:pt x="1385088" y="1171669"/>
                  </a:lnTo>
                  <a:lnTo>
                    <a:pt x="1392217" y="1218334"/>
                  </a:lnTo>
                  <a:lnTo>
                    <a:pt x="1397808" y="1265488"/>
                  </a:lnTo>
                  <a:lnTo>
                    <a:pt x="1401834" y="1313105"/>
                  </a:lnTo>
                  <a:lnTo>
                    <a:pt x="1404085" y="1357532"/>
                  </a:lnTo>
                  <a:lnTo>
                    <a:pt x="0" y="1357532"/>
                  </a:lnTo>
                  <a:close/>
                </a:path>
              </a:pathLst>
            </a:custGeom>
            <a:solidFill>
              <a:srgbClr val="152E4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5" name="object 5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10" y="3172439"/>
            <a:ext cx="5670550" cy="3378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5867" y="1733239"/>
            <a:ext cx="10149417" cy="852563"/>
          </a:xfrm>
          <a:prstGeom prst="rect">
            <a:avLst/>
          </a:prstGeom>
        </p:spPr>
        <p:txBody>
          <a:bodyPr vert="horz" wrap="square" lIns="0" tIns="28787" rIns="0" bIns="0" rtlCol="0">
            <a:spAutoFit/>
          </a:bodyPr>
          <a:lstStyle/>
          <a:p>
            <a:pPr marL="8467">
              <a:spcBef>
                <a:spcPts val="227"/>
              </a:spcBef>
            </a:pPr>
            <a:r>
              <a:rPr sz="2000" spc="67" dirty="0">
                <a:solidFill>
                  <a:srgbClr val="FF8200"/>
                </a:solidFill>
                <a:latin typeface="Verdana"/>
                <a:cs typeface="Verdana"/>
              </a:rPr>
              <a:t>Condicional</a:t>
            </a:r>
            <a:r>
              <a:rPr sz="2000" spc="-15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13" dirty="0">
                <a:solidFill>
                  <a:srgbClr val="FF8200"/>
                </a:solidFill>
                <a:latin typeface="Verdana"/>
                <a:cs typeface="Verdana"/>
              </a:rPr>
              <a:t>if</a:t>
            </a:r>
            <a:endParaRPr sz="2000">
              <a:latin typeface="Verdana"/>
              <a:cs typeface="Verdana"/>
            </a:endParaRPr>
          </a:p>
          <a:p>
            <a:pPr marL="8467" marR="3387">
              <a:lnSpc>
                <a:spcPct val="105000"/>
              </a:lnSpc>
              <a:spcBef>
                <a:spcPts val="33"/>
              </a:spcBef>
            </a:pPr>
            <a:r>
              <a:rPr sz="1667" spc="10" dirty="0">
                <a:latin typeface="Verdana"/>
                <a:cs typeface="Verdana"/>
              </a:rPr>
              <a:t>Verifica </a:t>
            </a:r>
            <a:r>
              <a:rPr sz="1667" spc="63" dirty="0">
                <a:latin typeface="Verdana"/>
                <a:cs typeface="Verdana"/>
              </a:rPr>
              <a:t>que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-7" dirty="0">
                <a:latin typeface="Verdana"/>
                <a:cs typeface="Verdana"/>
              </a:rPr>
              <a:t>la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condición</a:t>
            </a:r>
            <a:r>
              <a:rPr sz="1667" spc="10" dirty="0">
                <a:latin typeface="Verdana"/>
                <a:cs typeface="Verdana"/>
              </a:rPr>
              <a:t> </a:t>
            </a:r>
            <a:r>
              <a:rPr sz="1667" spc="-13" dirty="0">
                <a:latin typeface="Verdana"/>
                <a:cs typeface="Verdana"/>
              </a:rPr>
              <a:t>sea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-13" dirty="0">
                <a:latin typeface="Verdana"/>
                <a:cs typeface="Verdana"/>
              </a:rPr>
              <a:t>verdadera,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-83" dirty="0">
                <a:latin typeface="Verdana"/>
                <a:cs typeface="Verdana"/>
              </a:rPr>
              <a:t>y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-27" dirty="0">
                <a:latin typeface="Verdana"/>
                <a:cs typeface="Verdana"/>
              </a:rPr>
              <a:t>si</a:t>
            </a:r>
            <a:r>
              <a:rPr sz="1667" spc="10" dirty="0">
                <a:latin typeface="Verdana"/>
                <a:cs typeface="Verdana"/>
              </a:rPr>
              <a:t> </a:t>
            </a:r>
            <a:r>
              <a:rPr sz="1667" spc="-13" dirty="0">
                <a:latin typeface="Verdana"/>
                <a:cs typeface="Verdana"/>
              </a:rPr>
              <a:t>es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10" dirty="0">
                <a:latin typeface="Verdana"/>
                <a:cs typeface="Verdana"/>
              </a:rPr>
              <a:t>verdadera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43" dirty="0">
                <a:latin typeface="Verdana"/>
                <a:cs typeface="Verdana"/>
              </a:rPr>
              <a:t>permite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-7" dirty="0">
                <a:latin typeface="Verdana"/>
                <a:cs typeface="Verdana"/>
              </a:rPr>
              <a:t>la</a:t>
            </a:r>
            <a:r>
              <a:rPr sz="1667" spc="10" dirty="0">
                <a:latin typeface="Verdana"/>
                <a:cs typeface="Verdana"/>
              </a:rPr>
              <a:t> </a:t>
            </a:r>
            <a:r>
              <a:rPr sz="1667" spc="33" dirty="0">
                <a:latin typeface="Verdana"/>
                <a:cs typeface="Verdana"/>
              </a:rPr>
              <a:t>ejecución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40" dirty="0">
                <a:latin typeface="Verdana"/>
                <a:cs typeface="Verdana"/>
              </a:rPr>
              <a:t>del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-17" dirty="0">
                <a:latin typeface="Verdana"/>
                <a:cs typeface="Verdana"/>
              </a:rPr>
              <a:t>script,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-83" dirty="0">
                <a:latin typeface="Verdana"/>
                <a:cs typeface="Verdana"/>
              </a:rPr>
              <a:t>y</a:t>
            </a:r>
            <a:r>
              <a:rPr sz="1667" spc="10" dirty="0">
                <a:latin typeface="Verdana"/>
                <a:cs typeface="Verdana"/>
              </a:rPr>
              <a:t> </a:t>
            </a:r>
            <a:r>
              <a:rPr sz="1667" spc="-27" dirty="0">
                <a:latin typeface="Verdana"/>
                <a:cs typeface="Verdana"/>
              </a:rPr>
              <a:t>si </a:t>
            </a:r>
            <a:r>
              <a:rPr sz="1667" spc="-573" dirty="0">
                <a:latin typeface="Verdana"/>
                <a:cs typeface="Verdana"/>
              </a:rPr>
              <a:t> </a:t>
            </a:r>
            <a:r>
              <a:rPr sz="1667" spc="-13" dirty="0">
                <a:latin typeface="Verdana"/>
                <a:cs typeface="Verdana"/>
              </a:rPr>
              <a:t>es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-13" dirty="0">
                <a:latin typeface="Verdana"/>
                <a:cs typeface="Verdana"/>
              </a:rPr>
              <a:t>falsa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17" dirty="0">
                <a:latin typeface="Verdana"/>
                <a:cs typeface="Verdana"/>
              </a:rPr>
              <a:t>ejecuta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7" dirty="0">
                <a:latin typeface="Verdana"/>
                <a:cs typeface="Verdana"/>
              </a:rPr>
              <a:t>el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bloque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de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30" dirty="0">
                <a:latin typeface="Verdana"/>
                <a:cs typeface="Verdana"/>
              </a:rPr>
              <a:t>instrucciones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-20" dirty="0">
                <a:latin typeface="Verdana"/>
                <a:cs typeface="Verdana"/>
              </a:rPr>
              <a:t>falsas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-83" dirty="0">
                <a:latin typeface="Verdana"/>
                <a:cs typeface="Verdana"/>
              </a:rPr>
              <a:t>y</a:t>
            </a:r>
            <a:r>
              <a:rPr sz="1667" spc="-117" dirty="0">
                <a:latin typeface="Verdana"/>
                <a:cs typeface="Verdana"/>
              </a:rPr>
              <a:t> </a:t>
            </a:r>
            <a:r>
              <a:rPr sz="1667" spc="7" dirty="0">
                <a:latin typeface="Verdana"/>
                <a:cs typeface="Verdana"/>
              </a:rPr>
              <a:t>finaliza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-7" dirty="0">
                <a:latin typeface="Verdana"/>
                <a:cs typeface="Verdana"/>
              </a:rPr>
              <a:t>la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33" dirty="0">
                <a:latin typeface="Verdana"/>
                <a:cs typeface="Verdana"/>
              </a:rPr>
              <a:t>ejecución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-110" dirty="0">
                <a:latin typeface="Verdana"/>
                <a:cs typeface="Verdana"/>
              </a:rPr>
              <a:t>ej.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5867" y="1209481"/>
            <a:ext cx="774276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47" dirty="0"/>
              <a:t>Las</a:t>
            </a:r>
            <a:r>
              <a:rPr sz="3200" spc="-177" dirty="0"/>
              <a:t> </a:t>
            </a:r>
            <a:r>
              <a:rPr sz="3200" spc="107" dirty="0"/>
              <a:t>cadenas</a:t>
            </a:r>
            <a:r>
              <a:rPr sz="3200" spc="-173" dirty="0"/>
              <a:t> </a:t>
            </a:r>
            <a:r>
              <a:rPr sz="3200" spc="90" dirty="0"/>
              <a:t>son</a:t>
            </a:r>
            <a:r>
              <a:rPr sz="3200" spc="-177" dirty="0"/>
              <a:t> </a:t>
            </a:r>
            <a:r>
              <a:rPr sz="3200" spc="93" dirty="0"/>
              <a:t>matrices</a:t>
            </a:r>
            <a:r>
              <a:rPr sz="3200" spc="-173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60" dirty="0"/>
              <a:t>Python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809077" y="2896152"/>
            <a:ext cx="185631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33" spc="57" dirty="0">
                <a:solidFill>
                  <a:srgbClr val="FF8200"/>
                </a:solidFill>
                <a:latin typeface="Verdana"/>
                <a:cs typeface="Verdana"/>
              </a:rPr>
              <a:t>Condición</a:t>
            </a:r>
            <a:r>
              <a:rPr sz="1333" spc="-9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333" spc="23" dirty="0">
                <a:solidFill>
                  <a:srgbClr val="FF8200"/>
                </a:solidFill>
                <a:latin typeface="Verdana"/>
                <a:cs typeface="Verdana"/>
              </a:rPr>
              <a:t>verdadera</a:t>
            </a:r>
            <a:endParaRPr sz="1333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8443" y="2915202"/>
            <a:ext cx="1366520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33" spc="57" dirty="0">
                <a:solidFill>
                  <a:srgbClr val="FF8200"/>
                </a:solidFill>
                <a:latin typeface="Verdana"/>
                <a:cs typeface="Verdana"/>
              </a:rPr>
              <a:t>Condición</a:t>
            </a:r>
            <a:r>
              <a:rPr sz="1333" spc="-10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333" spc="7" dirty="0">
                <a:solidFill>
                  <a:srgbClr val="FF8200"/>
                </a:solidFill>
                <a:latin typeface="Verdana"/>
                <a:cs typeface="Verdana"/>
              </a:rPr>
              <a:t>falsa</a:t>
            </a:r>
            <a:endParaRPr sz="1333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816817" y="1068332"/>
            <a:ext cx="563795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03" dirty="0">
                <a:solidFill>
                  <a:srgbClr val="152E4D"/>
                </a:solidFill>
                <a:latin typeface="Verdana"/>
                <a:cs typeface="Verdana"/>
              </a:rPr>
              <a:t>Pasos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63" dirty="0">
                <a:solidFill>
                  <a:srgbClr val="152E4D"/>
                </a:solidFill>
                <a:latin typeface="Verdana"/>
                <a:cs typeface="Verdana"/>
              </a:rPr>
              <a:t>para</a:t>
            </a:r>
            <a:r>
              <a:rPr sz="3200" spc="-17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53" dirty="0">
                <a:solidFill>
                  <a:srgbClr val="152E4D"/>
                </a:solidFill>
                <a:latin typeface="Verdana"/>
                <a:cs typeface="Verdana"/>
              </a:rPr>
              <a:t>instalar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27" dirty="0">
                <a:solidFill>
                  <a:srgbClr val="152E4D"/>
                </a:solidFill>
                <a:latin typeface="Verdana"/>
                <a:cs typeface="Verdana"/>
              </a:rPr>
              <a:t>python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817" y="1837287"/>
            <a:ext cx="10407227" cy="58648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467" marR="3387">
              <a:lnSpc>
                <a:spcPts val="2200"/>
              </a:lnSpc>
              <a:spcBef>
                <a:spcPts val="173"/>
              </a:spcBef>
              <a:tabLst>
                <a:tab pos="1188356" algn="l"/>
                <a:tab pos="1554134" algn="l"/>
                <a:tab pos="2611250" algn="l"/>
                <a:tab pos="4211531" algn="l"/>
                <a:tab pos="5597593" algn="l"/>
                <a:tab pos="5959985" algn="l"/>
                <a:tab pos="7264340" algn="l"/>
                <a:tab pos="8475980" algn="l"/>
                <a:tab pos="10187603" algn="l"/>
              </a:tabLst>
            </a:pPr>
            <a:r>
              <a:rPr sz="1867" spc="9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-87" dirty="0">
                <a:solidFill>
                  <a:srgbClr val="252525"/>
                </a:solidFill>
                <a:latin typeface="Verdana"/>
                <a:cs typeface="Verdana"/>
              </a:rPr>
              <a:t>j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10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33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7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h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867" spc="-37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-1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150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rá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-1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867" spc="150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867" spc="10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867" spc="3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-37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257" dirty="0">
                <a:solidFill>
                  <a:srgbClr val="252525"/>
                </a:solidFill>
                <a:latin typeface="Verdana"/>
                <a:cs typeface="Verdana"/>
              </a:rPr>
              <a:t>,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18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18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a  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867" spc="120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ó</a:t>
            </a:r>
            <a:r>
              <a:rPr sz="1867" spc="87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57" dirty="0">
                <a:solidFill>
                  <a:srgbClr val="252525"/>
                </a:solidFill>
                <a:latin typeface="Verdana"/>
                <a:cs typeface="Verdana"/>
              </a:rPr>
              <a:t>“</a:t>
            </a:r>
            <a:r>
              <a:rPr sz="1867" spc="1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867" spc="11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867" spc="-3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h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87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93" dirty="0">
                <a:solidFill>
                  <a:srgbClr val="252525"/>
                </a:solidFill>
                <a:latin typeface="Verdana"/>
                <a:cs typeface="Verdana"/>
              </a:rPr>
              <a:t>3</a:t>
            </a:r>
            <a:r>
              <a:rPr sz="1867" spc="-230" dirty="0">
                <a:solidFill>
                  <a:srgbClr val="252525"/>
                </a:solidFill>
                <a:latin typeface="Verdana"/>
                <a:cs typeface="Verdana"/>
              </a:rPr>
              <a:t>.</a:t>
            </a:r>
            <a:r>
              <a:rPr sz="1867" spc="13" dirty="0">
                <a:solidFill>
                  <a:srgbClr val="252525"/>
                </a:solidFill>
                <a:latin typeface="Verdana"/>
                <a:cs typeface="Verdana"/>
              </a:rPr>
              <a:t>8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247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867" spc="1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30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H</a:t>
            </a:r>
            <a:r>
              <a:rPr sz="1867" spc="-83" dirty="0">
                <a:solidFill>
                  <a:srgbClr val="252525"/>
                </a:solidFill>
                <a:latin typeface="Verdana"/>
                <a:cs typeface="Verdana"/>
              </a:rPr>
              <a:t>”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6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spc="3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36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18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-4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57" dirty="0">
                <a:solidFill>
                  <a:srgbClr val="252525"/>
                </a:solidFill>
                <a:latin typeface="Verdana"/>
                <a:cs typeface="Verdana"/>
              </a:rPr>
              <a:t>“</a:t>
            </a:r>
            <a:r>
              <a:rPr sz="1867" spc="-183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867" spc="11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-1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867" spc="6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867" spc="20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867" spc="33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spc="7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4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867" spc="177" dirty="0">
                <a:solidFill>
                  <a:srgbClr val="252525"/>
                </a:solidFill>
                <a:latin typeface="Verdana"/>
                <a:cs typeface="Verdana"/>
              </a:rPr>
              <a:t>w</a:t>
            </a:r>
            <a:r>
              <a:rPr sz="1867" spc="-57" dirty="0">
                <a:solidFill>
                  <a:srgbClr val="252525"/>
                </a:solidFill>
                <a:latin typeface="Verdana"/>
                <a:cs typeface="Verdana"/>
              </a:rPr>
              <a:t>”</a:t>
            </a:r>
            <a:r>
              <a:rPr sz="1867" spc="-257" dirty="0">
                <a:solidFill>
                  <a:srgbClr val="252525"/>
                </a:solidFill>
                <a:latin typeface="Verdana"/>
                <a:cs typeface="Verdana"/>
              </a:rPr>
              <a:t>.</a:t>
            </a:r>
            <a:endParaRPr sz="1867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73444" y="2427636"/>
            <a:ext cx="7913793" cy="4420023"/>
            <a:chOff x="4760165" y="3641454"/>
            <a:chExt cx="11870690" cy="663003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717" y="4394457"/>
              <a:ext cx="9549536" cy="58769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83978" y="3665266"/>
              <a:ext cx="4891405" cy="6181090"/>
            </a:xfrm>
            <a:custGeom>
              <a:avLst/>
              <a:gdLst/>
              <a:ahLst/>
              <a:cxnLst/>
              <a:rect l="l" t="t" r="r" b="b"/>
              <a:pathLst>
                <a:path w="4891405" h="6181090">
                  <a:moveTo>
                    <a:pt x="0" y="0"/>
                  </a:moveTo>
                  <a:lnTo>
                    <a:pt x="4891306" y="6180735"/>
                  </a:lnTo>
                </a:path>
              </a:pathLst>
            </a:custGeom>
            <a:ln w="47627">
              <a:solidFill>
                <a:srgbClr val="FF82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0231" y="9796532"/>
              <a:ext cx="162758" cy="166655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0" y="0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9972" y="2927861"/>
            <a:ext cx="9778999" cy="3365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5867" y="1733239"/>
            <a:ext cx="10144760" cy="852563"/>
          </a:xfrm>
          <a:prstGeom prst="rect">
            <a:avLst/>
          </a:prstGeom>
        </p:spPr>
        <p:txBody>
          <a:bodyPr vert="horz" wrap="square" lIns="0" tIns="28787" rIns="0" bIns="0" rtlCol="0">
            <a:spAutoFit/>
          </a:bodyPr>
          <a:lstStyle/>
          <a:p>
            <a:pPr marL="8467">
              <a:spcBef>
                <a:spcPts val="227"/>
              </a:spcBef>
            </a:pPr>
            <a:r>
              <a:rPr sz="2000" spc="87" dirty="0">
                <a:solidFill>
                  <a:srgbClr val="FF8200"/>
                </a:solidFill>
                <a:latin typeface="Verdana"/>
                <a:cs typeface="Verdana"/>
              </a:rPr>
              <a:t>Bucle</a:t>
            </a:r>
            <a:r>
              <a:rPr sz="2000" spc="-15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57" dirty="0">
                <a:solidFill>
                  <a:srgbClr val="FF8200"/>
                </a:solidFill>
                <a:latin typeface="Verdana"/>
                <a:cs typeface="Verdana"/>
              </a:rPr>
              <a:t>For</a:t>
            </a:r>
            <a:endParaRPr sz="2000">
              <a:latin typeface="Verdana"/>
              <a:cs typeface="Verdana"/>
            </a:endParaRPr>
          </a:p>
          <a:p>
            <a:pPr marL="8467" marR="3387">
              <a:lnSpc>
                <a:spcPct val="105000"/>
              </a:lnSpc>
              <a:spcBef>
                <a:spcPts val="33"/>
              </a:spcBef>
              <a:tabLst>
                <a:tab pos="449602" algn="l"/>
                <a:tab pos="1176501" algn="l"/>
                <a:tab pos="1598587" algn="l"/>
                <a:tab pos="1960555" algn="l"/>
                <a:tab pos="2463923" algn="l"/>
                <a:tab pos="3076517" algn="l"/>
                <a:tab pos="3780979" algn="l"/>
                <a:tab pos="4509995" algn="l"/>
                <a:tab pos="5053159" algn="l"/>
                <a:tab pos="6263106" algn="l"/>
                <a:tab pos="6696621" algn="l"/>
                <a:tab pos="7412937" algn="l"/>
                <a:tab pos="7956101" algn="l"/>
                <a:tab pos="8567848" algn="l"/>
                <a:tab pos="9111012" algn="l"/>
                <a:tab pos="9848496" algn="l"/>
              </a:tabLst>
            </a:pPr>
            <a:r>
              <a:rPr sz="1667" spc="113" dirty="0">
                <a:latin typeface="Verdana"/>
                <a:cs typeface="Verdana"/>
              </a:rPr>
              <a:t>U</a:t>
            </a:r>
            <a:r>
              <a:rPr sz="1667" spc="73" dirty="0">
                <a:latin typeface="Verdana"/>
                <a:cs typeface="Verdana"/>
              </a:rPr>
              <a:t>n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103" dirty="0">
                <a:latin typeface="Verdana"/>
                <a:cs typeface="Verdana"/>
              </a:rPr>
              <a:t>b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83" dirty="0">
                <a:latin typeface="Verdana"/>
                <a:cs typeface="Verdana"/>
              </a:rPr>
              <a:t>c</a:t>
            </a:r>
            <a:r>
              <a:rPr sz="1667" spc="3" dirty="0">
                <a:latin typeface="Verdana"/>
                <a:cs typeface="Verdana"/>
              </a:rPr>
              <a:t>l</a:t>
            </a:r>
            <a:r>
              <a:rPr sz="1667" spc="13" dirty="0">
                <a:latin typeface="Verdana"/>
                <a:cs typeface="Verdana"/>
              </a:rPr>
              <a:t>e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10" dirty="0">
                <a:latin typeface="Verdana"/>
                <a:cs typeface="Verdana"/>
              </a:rPr>
              <a:t>f</a:t>
            </a:r>
            <a:r>
              <a:rPr sz="1667" spc="47" dirty="0">
                <a:latin typeface="Verdana"/>
                <a:cs typeface="Verdana"/>
              </a:rPr>
              <a:t>o</a:t>
            </a:r>
            <a:r>
              <a:rPr sz="1667" spc="-43" dirty="0">
                <a:latin typeface="Verdana"/>
                <a:cs typeface="Verdana"/>
              </a:rPr>
              <a:t>r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13" dirty="0">
                <a:latin typeface="Verdana"/>
                <a:cs typeface="Verdana"/>
              </a:rPr>
              <a:t>e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-20" dirty="0">
                <a:latin typeface="Verdana"/>
                <a:cs typeface="Verdana"/>
              </a:rPr>
              <a:t>a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103" dirty="0">
                <a:latin typeface="Verdana"/>
                <a:cs typeface="Verdana"/>
              </a:rPr>
              <a:t>p</a:t>
            </a:r>
            <a:r>
              <a:rPr sz="1667" spc="-7" dirty="0">
                <a:latin typeface="Verdana"/>
                <a:cs typeface="Verdana"/>
              </a:rPr>
              <a:t>a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-20" dirty="0">
                <a:latin typeface="Verdana"/>
                <a:cs typeface="Verdana"/>
              </a:rPr>
              <a:t>a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3" dirty="0">
                <a:latin typeface="Verdana"/>
                <a:cs typeface="Verdana"/>
              </a:rPr>
              <a:t>i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-7" dirty="0">
                <a:latin typeface="Verdana"/>
                <a:cs typeface="Verdana"/>
              </a:rPr>
              <a:t>a</a:t>
            </a:r>
            <a:r>
              <a:rPr sz="1667" spc="-43" dirty="0">
                <a:latin typeface="Verdana"/>
                <a:cs typeface="Verdana"/>
              </a:rPr>
              <a:t>r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47" dirty="0">
                <a:latin typeface="Verdana"/>
                <a:cs typeface="Verdana"/>
              </a:rPr>
              <a:t>o</a:t>
            </a:r>
            <a:r>
              <a:rPr sz="1667" spc="103" dirty="0">
                <a:latin typeface="Verdana"/>
                <a:cs typeface="Verdana"/>
              </a:rPr>
              <a:t>b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13" dirty="0">
                <a:latin typeface="Verdana"/>
                <a:cs typeface="Verdana"/>
              </a:rPr>
              <a:t>e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87" dirty="0">
                <a:latin typeface="Verdana"/>
                <a:cs typeface="Verdana"/>
              </a:rPr>
              <a:t>n</a:t>
            </a:r>
            <a:r>
              <a:rPr sz="1667" spc="-20" dirty="0">
                <a:latin typeface="Verdana"/>
                <a:cs typeface="Verdana"/>
              </a:rPr>
              <a:t>a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83" dirty="0">
                <a:latin typeface="Verdana"/>
                <a:cs typeface="Verdana"/>
              </a:rPr>
              <a:t>c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87" dirty="0">
                <a:latin typeface="Verdana"/>
                <a:cs typeface="Verdana"/>
              </a:rPr>
              <a:t>n</a:t>
            </a:r>
            <a:r>
              <a:rPr sz="1667" spc="83" dirty="0">
                <a:latin typeface="Verdana"/>
                <a:cs typeface="Verdana"/>
              </a:rPr>
              <a:t>c</a:t>
            </a:r>
            <a:r>
              <a:rPr sz="1667" spc="3" dirty="0">
                <a:latin typeface="Verdana"/>
                <a:cs typeface="Verdana"/>
              </a:rPr>
              <a:t>i</a:t>
            </a:r>
            <a:r>
              <a:rPr sz="1667" spc="-20" dirty="0">
                <a:latin typeface="Verdana"/>
                <a:cs typeface="Verdana"/>
              </a:rPr>
              <a:t>a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-197" dirty="0">
                <a:latin typeface="Verdana"/>
                <a:cs typeface="Verdana"/>
              </a:rPr>
              <a:t>(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-53" dirty="0">
                <a:latin typeface="Verdana"/>
                <a:cs typeface="Verdana"/>
              </a:rPr>
              <a:t>s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103" dirty="0">
                <a:latin typeface="Verdana"/>
                <a:cs typeface="Verdana"/>
              </a:rPr>
              <a:t>d</a:t>
            </a:r>
            <a:r>
              <a:rPr sz="1667" spc="27" dirty="0">
                <a:latin typeface="Verdana"/>
                <a:cs typeface="Verdana"/>
              </a:rPr>
              <a:t>e</a:t>
            </a:r>
            <a:r>
              <a:rPr sz="1667" spc="83" dirty="0">
                <a:latin typeface="Verdana"/>
                <a:cs typeface="Verdana"/>
              </a:rPr>
              <a:t>c</a:t>
            </a:r>
            <a:r>
              <a:rPr sz="1667" spc="3" dirty="0">
                <a:latin typeface="Verdana"/>
                <a:cs typeface="Verdana"/>
              </a:rPr>
              <a:t>i</a:t>
            </a:r>
            <a:r>
              <a:rPr sz="1667" spc="-30" dirty="0">
                <a:latin typeface="Verdana"/>
                <a:cs typeface="Verdana"/>
              </a:rPr>
              <a:t>r</a:t>
            </a:r>
            <a:r>
              <a:rPr sz="1667" spc="-253" dirty="0">
                <a:latin typeface="Verdana"/>
                <a:cs typeface="Verdana"/>
              </a:rPr>
              <a:t>,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87" dirty="0">
                <a:latin typeface="Verdana"/>
                <a:cs typeface="Verdana"/>
              </a:rPr>
              <a:t>n</a:t>
            </a:r>
            <a:r>
              <a:rPr sz="1667" spc="-20" dirty="0">
                <a:latin typeface="Verdana"/>
                <a:cs typeface="Verdana"/>
              </a:rPr>
              <a:t>a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3" dirty="0">
                <a:latin typeface="Verdana"/>
                <a:cs typeface="Verdana"/>
              </a:rPr>
              <a:t>li</a:t>
            </a:r>
            <a:r>
              <a:rPr sz="1667" spc="-40" dirty="0">
                <a:latin typeface="Verdana"/>
                <a:cs typeface="Verdana"/>
              </a:rPr>
              <a:t>s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-7" dirty="0">
                <a:latin typeface="Verdana"/>
                <a:cs typeface="Verdana"/>
              </a:rPr>
              <a:t>a</a:t>
            </a:r>
            <a:r>
              <a:rPr sz="1667" spc="-253" dirty="0">
                <a:latin typeface="Verdana"/>
                <a:cs typeface="Verdana"/>
              </a:rPr>
              <a:t>,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87" dirty="0">
                <a:latin typeface="Verdana"/>
                <a:cs typeface="Verdana"/>
              </a:rPr>
              <a:t>n</a:t>
            </a:r>
            <a:r>
              <a:rPr sz="1667" spc="-20" dirty="0">
                <a:latin typeface="Verdana"/>
                <a:cs typeface="Verdana"/>
              </a:rPr>
              <a:t>a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30" dirty="0">
                <a:latin typeface="Verdana"/>
                <a:cs typeface="Verdana"/>
              </a:rPr>
              <a:t>t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103" dirty="0">
                <a:latin typeface="Verdana"/>
                <a:cs typeface="Verdana"/>
              </a:rPr>
              <a:t>p</a:t>
            </a:r>
            <a:r>
              <a:rPr sz="1667" spc="3" dirty="0">
                <a:latin typeface="Verdana"/>
                <a:cs typeface="Verdana"/>
              </a:rPr>
              <a:t>l</a:t>
            </a:r>
            <a:r>
              <a:rPr sz="1667" spc="-7" dirty="0">
                <a:latin typeface="Verdana"/>
                <a:cs typeface="Verdana"/>
              </a:rPr>
              <a:t>a</a:t>
            </a:r>
            <a:r>
              <a:rPr sz="1667" spc="-253" dirty="0">
                <a:latin typeface="Verdana"/>
                <a:cs typeface="Verdana"/>
              </a:rPr>
              <a:t>,</a:t>
            </a:r>
            <a:r>
              <a:rPr sz="1667" dirty="0">
                <a:latin typeface="Verdana"/>
                <a:cs typeface="Verdana"/>
              </a:rPr>
              <a:t>	</a:t>
            </a:r>
            <a:r>
              <a:rPr sz="1667" spc="80" dirty="0">
                <a:latin typeface="Verdana"/>
                <a:cs typeface="Verdana"/>
              </a:rPr>
              <a:t>u</a:t>
            </a:r>
            <a:r>
              <a:rPr sz="1667" spc="50" dirty="0">
                <a:latin typeface="Verdana"/>
                <a:cs typeface="Verdana"/>
              </a:rPr>
              <a:t>n  </a:t>
            </a:r>
            <a:r>
              <a:rPr sz="1667" spc="13" dirty="0">
                <a:latin typeface="Verdana"/>
                <a:cs typeface="Verdana"/>
              </a:rPr>
              <a:t>diccionario,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76" dirty="0">
                <a:latin typeface="Verdana"/>
                <a:cs typeface="Verdana"/>
              </a:rPr>
              <a:t>un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43" dirty="0">
                <a:latin typeface="Verdana"/>
                <a:cs typeface="Verdana"/>
              </a:rPr>
              <a:t>conjunto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33" dirty="0">
                <a:latin typeface="Verdana"/>
                <a:cs typeface="Verdana"/>
              </a:rPr>
              <a:t>o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47" dirty="0">
                <a:latin typeface="Verdana"/>
                <a:cs typeface="Verdana"/>
              </a:rPr>
              <a:t>una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-20" dirty="0">
                <a:latin typeface="Verdana"/>
                <a:cs typeface="Verdana"/>
              </a:rPr>
              <a:t>cadena).</a:t>
            </a:r>
            <a:r>
              <a:rPr sz="1667" spc="-120" dirty="0">
                <a:latin typeface="Verdana"/>
                <a:cs typeface="Verdana"/>
              </a:rPr>
              <a:t> </a:t>
            </a:r>
            <a:r>
              <a:rPr sz="1667" spc="-110" dirty="0">
                <a:latin typeface="Verdana"/>
                <a:cs typeface="Verdana"/>
              </a:rPr>
              <a:t>ej.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867" y="1209485"/>
            <a:ext cx="774276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47" dirty="0"/>
              <a:t>Las</a:t>
            </a:r>
            <a:r>
              <a:rPr sz="3200" spc="-177" dirty="0"/>
              <a:t> </a:t>
            </a:r>
            <a:r>
              <a:rPr sz="3200" spc="107" dirty="0"/>
              <a:t>cadenas</a:t>
            </a:r>
            <a:r>
              <a:rPr sz="3200" spc="-173" dirty="0"/>
              <a:t> </a:t>
            </a:r>
            <a:r>
              <a:rPr sz="3200" spc="90" dirty="0"/>
              <a:t>son</a:t>
            </a:r>
            <a:r>
              <a:rPr sz="3200" spc="-177" dirty="0"/>
              <a:t> </a:t>
            </a:r>
            <a:r>
              <a:rPr sz="3200" spc="93" dirty="0"/>
              <a:t>matrices</a:t>
            </a:r>
            <a:r>
              <a:rPr sz="3200" spc="-173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60" dirty="0"/>
              <a:t>Python</a:t>
            </a:r>
            <a:endParaRPr sz="3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162" y="2776598"/>
            <a:ext cx="4076699" cy="3949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8766" y="2722054"/>
            <a:ext cx="4190999" cy="40576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5867" y="1733238"/>
            <a:ext cx="10149840" cy="852563"/>
          </a:xfrm>
          <a:prstGeom prst="rect">
            <a:avLst/>
          </a:prstGeom>
        </p:spPr>
        <p:txBody>
          <a:bodyPr vert="horz" wrap="square" lIns="0" tIns="28787" rIns="0" bIns="0" rtlCol="0">
            <a:spAutoFit/>
          </a:bodyPr>
          <a:lstStyle/>
          <a:p>
            <a:pPr marL="8467">
              <a:spcBef>
                <a:spcPts val="227"/>
              </a:spcBef>
            </a:pPr>
            <a:r>
              <a:rPr sz="2000" spc="87" dirty="0">
                <a:solidFill>
                  <a:srgbClr val="FF8200"/>
                </a:solidFill>
                <a:latin typeface="Verdana"/>
                <a:cs typeface="Verdana"/>
              </a:rPr>
              <a:t>Bucle</a:t>
            </a:r>
            <a:r>
              <a:rPr sz="2000" spc="-15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2000" spc="57" dirty="0">
                <a:solidFill>
                  <a:srgbClr val="FF8200"/>
                </a:solidFill>
                <a:latin typeface="Verdana"/>
                <a:cs typeface="Verdana"/>
              </a:rPr>
              <a:t>For</a:t>
            </a:r>
            <a:endParaRPr sz="2000" dirty="0">
              <a:latin typeface="Verdana"/>
              <a:cs typeface="Verdana"/>
            </a:endParaRPr>
          </a:p>
          <a:p>
            <a:pPr marL="8467" marR="3387">
              <a:lnSpc>
                <a:spcPct val="105000"/>
              </a:lnSpc>
              <a:spcBef>
                <a:spcPts val="33"/>
              </a:spcBef>
            </a:pPr>
            <a:r>
              <a:rPr sz="1667" spc="93" dirty="0">
                <a:latin typeface="Verdana"/>
                <a:cs typeface="Verdana"/>
              </a:rPr>
              <a:t>Un</a:t>
            </a:r>
            <a:r>
              <a:rPr sz="1667" spc="10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bucle</a:t>
            </a:r>
            <a:r>
              <a:rPr sz="1667" spc="13" dirty="0"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A52929"/>
                </a:solidFill>
                <a:latin typeface="Verdana"/>
                <a:cs typeface="Verdana"/>
              </a:rPr>
              <a:t>while</a:t>
            </a:r>
            <a:r>
              <a:rPr sz="1667" dirty="0">
                <a:solidFill>
                  <a:srgbClr val="A52929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latin typeface="Verdana"/>
                <a:cs typeface="Verdana"/>
              </a:rPr>
              <a:t>podemos</a:t>
            </a:r>
            <a:r>
              <a:rPr sz="1667" spc="33" dirty="0">
                <a:latin typeface="Verdana"/>
                <a:cs typeface="Verdana"/>
              </a:rPr>
              <a:t> </a:t>
            </a:r>
            <a:r>
              <a:rPr sz="1667" spc="10" dirty="0">
                <a:latin typeface="Verdana"/>
                <a:cs typeface="Verdana"/>
              </a:rPr>
              <a:t>ejecutar</a:t>
            </a:r>
            <a:r>
              <a:rPr sz="1667" spc="30" dirty="0">
                <a:latin typeface="Verdana"/>
                <a:cs typeface="Verdana"/>
              </a:rPr>
              <a:t> </a:t>
            </a:r>
            <a:r>
              <a:rPr sz="1667" spc="76" dirty="0">
                <a:latin typeface="Verdana"/>
                <a:cs typeface="Verdana"/>
              </a:rPr>
              <a:t>un</a:t>
            </a:r>
            <a:r>
              <a:rPr sz="1667" spc="33" dirty="0">
                <a:latin typeface="Verdana"/>
                <a:cs typeface="Verdana"/>
              </a:rPr>
              <a:t> </a:t>
            </a:r>
            <a:r>
              <a:rPr sz="1667" spc="43" dirty="0">
                <a:latin typeface="Verdana"/>
                <a:cs typeface="Verdana"/>
              </a:rPr>
              <a:t>conjunto</a:t>
            </a:r>
            <a:r>
              <a:rPr sz="1667" spc="33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de</a:t>
            </a:r>
            <a:r>
              <a:rPr sz="1667" spc="33" dirty="0">
                <a:latin typeface="Verdana"/>
                <a:cs typeface="Verdana"/>
              </a:rPr>
              <a:t> </a:t>
            </a:r>
            <a:r>
              <a:rPr sz="1667" spc="27" dirty="0">
                <a:latin typeface="Verdana"/>
                <a:cs typeface="Verdana"/>
              </a:rPr>
              <a:t>declaraciones</a:t>
            </a:r>
            <a:r>
              <a:rPr sz="1667" spc="33" dirty="0">
                <a:latin typeface="Verdana"/>
                <a:cs typeface="Verdana"/>
              </a:rPr>
              <a:t> siempre</a:t>
            </a:r>
            <a:r>
              <a:rPr sz="1667" spc="30" dirty="0">
                <a:latin typeface="Verdana"/>
                <a:cs typeface="Verdana"/>
              </a:rPr>
              <a:t> </a:t>
            </a:r>
            <a:r>
              <a:rPr sz="1667" spc="63" dirty="0">
                <a:latin typeface="Verdana"/>
                <a:cs typeface="Verdana"/>
              </a:rPr>
              <a:t>que</a:t>
            </a:r>
            <a:r>
              <a:rPr sz="1667" spc="33" dirty="0">
                <a:latin typeface="Verdana"/>
                <a:cs typeface="Verdana"/>
              </a:rPr>
              <a:t> </a:t>
            </a:r>
            <a:r>
              <a:rPr sz="1667" spc="47" dirty="0">
                <a:latin typeface="Verdana"/>
                <a:cs typeface="Verdana"/>
              </a:rPr>
              <a:t>una</a:t>
            </a:r>
            <a:r>
              <a:rPr sz="1667" spc="33" dirty="0">
                <a:latin typeface="Verdana"/>
                <a:cs typeface="Verdana"/>
              </a:rPr>
              <a:t> </a:t>
            </a:r>
            <a:r>
              <a:rPr sz="1667" spc="57" dirty="0">
                <a:latin typeface="Verdana"/>
                <a:cs typeface="Verdana"/>
              </a:rPr>
              <a:t>condición </a:t>
            </a:r>
            <a:r>
              <a:rPr sz="1667" spc="-577" dirty="0">
                <a:latin typeface="Verdana"/>
                <a:cs typeface="Verdana"/>
              </a:rPr>
              <a:t> </a:t>
            </a:r>
            <a:r>
              <a:rPr sz="1667" spc="-13" dirty="0">
                <a:latin typeface="Verdana"/>
                <a:cs typeface="Verdana"/>
              </a:rPr>
              <a:t>sea</a:t>
            </a:r>
            <a:r>
              <a:rPr sz="1667" spc="-123" dirty="0">
                <a:latin typeface="Verdana"/>
                <a:cs typeface="Verdana"/>
              </a:rPr>
              <a:t> </a:t>
            </a:r>
            <a:r>
              <a:rPr sz="1667" spc="-13" dirty="0">
                <a:latin typeface="Verdana"/>
                <a:cs typeface="Verdana"/>
              </a:rPr>
              <a:t>verdadera.</a:t>
            </a:r>
            <a:endParaRPr sz="1667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5867" y="1209481"/>
            <a:ext cx="774276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47" dirty="0"/>
              <a:t>Las</a:t>
            </a:r>
            <a:r>
              <a:rPr sz="3200" spc="-177" dirty="0"/>
              <a:t> </a:t>
            </a:r>
            <a:r>
              <a:rPr sz="3200" spc="107" dirty="0"/>
              <a:t>cadenas</a:t>
            </a:r>
            <a:r>
              <a:rPr sz="3200" spc="-173" dirty="0"/>
              <a:t> </a:t>
            </a:r>
            <a:r>
              <a:rPr sz="3200" spc="90" dirty="0"/>
              <a:t>son</a:t>
            </a:r>
            <a:r>
              <a:rPr sz="3200" spc="-177" dirty="0"/>
              <a:t> </a:t>
            </a:r>
            <a:r>
              <a:rPr sz="3200" spc="93" dirty="0"/>
              <a:t>matrices</a:t>
            </a:r>
            <a:r>
              <a:rPr sz="3200" spc="-173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60" dirty="0"/>
              <a:t>Python</a:t>
            </a:r>
            <a:endParaRPr sz="3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5012" y="2519255"/>
            <a:ext cx="4845050" cy="273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77337" y="1308008"/>
            <a:ext cx="275251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67" dirty="0">
                <a:solidFill>
                  <a:srgbClr val="FF8200"/>
                </a:solidFill>
                <a:latin typeface="Verdana"/>
                <a:cs typeface="Verdana"/>
              </a:rPr>
              <a:t>PROYECTO</a:t>
            </a:r>
            <a:r>
              <a:rPr sz="3200" spc="-21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3200" spc="-200" dirty="0">
                <a:solidFill>
                  <a:srgbClr val="FF8200"/>
                </a:solidFill>
                <a:latin typeface="Verdana"/>
                <a:cs typeface="Verdana"/>
              </a:rPr>
              <a:t>2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494" y="2033559"/>
            <a:ext cx="1017397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formarán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equipos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personas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tendrán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7" dirty="0">
                <a:solidFill>
                  <a:srgbClr val="252525"/>
                </a:solidFill>
                <a:latin typeface="Verdana"/>
                <a:cs typeface="Verdana"/>
              </a:rPr>
              <a:t>20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minutos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máximo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aplicar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aprendido.</a:t>
            </a:r>
            <a:endParaRPr sz="166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862523" y="1938682"/>
            <a:ext cx="10645563" cy="3304388"/>
          </a:xfrm>
          <a:prstGeom prst="rect">
            <a:avLst/>
          </a:prstGeom>
        </p:spPr>
        <p:txBody>
          <a:bodyPr vert="horz" wrap="square" lIns="0" tIns="84667" rIns="0" bIns="0" rtlCol="0">
            <a:spAutoFit/>
          </a:bodyPr>
          <a:lstStyle/>
          <a:p>
            <a:pPr marL="220144" indent="-149021">
              <a:spcBef>
                <a:spcPts val="667"/>
              </a:spcBef>
              <a:buAutoNum type="arabicPeriod"/>
              <a:tabLst>
                <a:tab pos="220568" algn="l"/>
              </a:tabLst>
            </a:pP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Cree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archivo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nombre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test2.py</a:t>
            </a:r>
            <a:endParaRPr sz="1667">
              <a:latin typeface="Verdana"/>
              <a:cs typeface="Verdana"/>
            </a:endParaRPr>
          </a:p>
          <a:p>
            <a:pPr marL="220144" marR="4234" indent="-192626">
              <a:lnSpc>
                <a:spcPct val="130000"/>
              </a:lnSpc>
              <a:buAutoNum type="arabicPeriod"/>
              <a:tabLst>
                <a:tab pos="220568" algn="l"/>
              </a:tabLst>
            </a:pP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requiere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estudiante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cree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variable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texto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frase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97" dirty="0">
                <a:solidFill>
                  <a:srgbClr val="252525"/>
                </a:solidFill>
                <a:latin typeface="Verdana"/>
                <a:cs typeface="Verdana"/>
              </a:rPr>
              <a:t>=</a:t>
            </a:r>
            <a:r>
              <a:rPr sz="1667" spc="-36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"Las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mejores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cosas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vida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son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gratis“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muestre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por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pantalla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longitud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cadena.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Utilice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función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67" dirty="0">
                <a:solidFill>
                  <a:srgbClr val="252525"/>
                </a:solidFill>
                <a:latin typeface="Verdana"/>
                <a:cs typeface="Verdana"/>
              </a:rPr>
              <a:t>len().</a:t>
            </a:r>
            <a:endParaRPr sz="1667">
              <a:latin typeface="Verdana"/>
              <a:cs typeface="Verdana"/>
            </a:endParaRPr>
          </a:p>
          <a:p>
            <a:pPr marL="220144" marR="5504" indent="-191780">
              <a:lnSpc>
                <a:spcPct val="130000"/>
              </a:lnSpc>
              <a:buAutoNum type="arabicPeriod"/>
              <a:tabLst>
                <a:tab pos="220568" algn="l"/>
              </a:tabLst>
            </a:pP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6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misma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variable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frase,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estudiante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deberá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mostrar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por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pantalla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primeras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7" dirty="0">
                <a:solidFill>
                  <a:srgbClr val="252525"/>
                </a:solidFill>
                <a:latin typeface="Verdana"/>
                <a:cs typeface="Verdana"/>
              </a:rPr>
              <a:t>3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letras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cadena.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Utilizar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slicing.</a:t>
            </a:r>
            <a:endParaRPr sz="1667">
              <a:latin typeface="Verdana"/>
              <a:cs typeface="Verdana"/>
            </a:endParaRPr>
          </a:p>
          <a:p>
            <a:pPr marL="220144" marR="3387" indent="-212101">
              <a:lnSpc>
                <a:spcPct val="130000"/>
              </a:lnSpc>
              <a:buAutoNum type="arabicPeriod"/>
              <a:tabLst>
                <a:tab pos="220568" algn="l"/>
              </a:tabLst>
            </a:pP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misma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variable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frase,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estudiante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deberá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comprobar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si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palabra</a:t>
            </a:r>
            <a:r>
              <a:rPr sz="1667" spc="-6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“vida”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está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presente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variable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"frase"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utilice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palabra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clave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in.</a:t>
            </a:r>
            <a:endParaRPr sz="1667">
              <a:latin typeface="Verdana"/>
              <a:cs typeface="Verdana"/>
            </a:endParaRPr>
          </a:p>
          <a:p>
            <a:pPr marL="220144" indent="-192203">
              <a:spcBef>
                <a:spcPts val="600"/>
              </a:spcBef>
              <a:buAutoNum type="arabicPeriod"/>
              <a:tabLst>
                <a:tab pos="220568" algn="l"/>
              </a:tabLst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Deberá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utilizar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bucle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for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recorrer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caracteres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variable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frase.</a:t>
            </a:r>
            <a:endParaRPr sz="1667">
              <a:latin typeface="Verdana"/>
              <a:cs typeface="Verdana"/>
            </a:endParaRPr>
          </a:p>
          <a:p>
            <a:pPr marL="220144" marR="3387" indent="-201093">
              <a:lnSpc>
                <a:spcPct val="130000"/>
              </a:lnSpc>
              <a:buAutoNum type="arabicPeriod"/>
              <a:tabLst>
                <a:tab pos="220568" algn="l"/>
              </a:tabLst>
            </a:pP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Utilice</a:t>
            </a:r>
            <a:r>
              <a:rPr sz="1667" spc="2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2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condicional</a:t>
            </a:r>
            <a:r>
              <a:rPr sz="1667" spc="24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if</a:t>
            </a:r>
            <a:r>
              <a:rPr sz="1667" spc="2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2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compruebe</a:t>
            </a:r>
            <a:r>
              <a:rPr sz="1667" spc="24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2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24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palabra</a:t>
            </a:r>
            <a:r>
              <a:rPr sz="1667" spc="2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“mejores”</a:t>
            </a:r>
            <a:r>
              <a:rPr sz="1667" spc="2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24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encuentre</a:t>
            </a:r>
            <a:r>
              <a:rPr sz="1667" spc="2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24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24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variable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frase,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si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verdadero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entonces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debe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imprimir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mensaje.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8355" y="1112880"/>
            <a:ext cx="226610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23" dirty="0"/>
              <a:t>Proyecto</a:t>
            </a:r>
            <a:r>
              <a:rPr sz="3200" spc="-213" dirty="0"/>
              <a:t> </a:t>
            </a:r>
            <a:r>
              <a:rPr sz="3200" spc="-200" dirty="0"/>
              <a:t>2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72" y="2736850"/>
            <a:ext cx="69850" cy="69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72" y="3003550"/>
            <a:ext cx="69850" cy="69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72" y="3270250"/>
            <a:ext cx="69850" cy="698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72" y="3536950"/>
            <a:ext cx="69850" cy="698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72" y="3803650"/>
            <a:ext cx="69850" cy="698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72" y="4070350"/>
            <a:ext cx="69850" cy="698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72" y="4337050"/>
            <a:ext cx="69850" cy="698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72" y="4603750"/>
            <a:ext cx="69850" cy="698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28356" y="2084938"/>
            <a:ext cx="6487583" cy="265863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Hasta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momento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hemos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aprendido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utilizar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siguiente: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33"/>
              </a:spcBef>
            </a:pPr>
            <a:endParaRPr sz="1700">
              <a:latin typeface="Verdana"/>
              <a:cs typeface="Verdana"/>
            </a:endParaRPr>
          </a:p>
          <a:p>
            <a:pPr marL="367895" marR="4697965">
              <a:lnSpc>
                <a:spcPct val="105000"/>
              </a:lnSpc>
            </a:pP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s 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Variables</a:t>
            </a:r>
            <a:endParaRPr sz="1667">
              <a:latin typeface="Verdana"/>
              <a:cs typeface="Verdana"/>
            </a:endParaRPr>
          </a:p>
          <a:p>
            <a:pPr marL="367895">
              <a:spcBef>
                <a:spcPts val="100"/>
              </a:spcBef>
            </a:pP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Tipos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datos(int,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47" dirty="0">
                <a:solidFill>
                  <a:srgbClr val="252525"/>
                </a:solidFill>
                <a:latin typeface="Verdana"/>
                <a:cs typeface="Verdana"/>
              </a:rPr>
              <a:t>str,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float,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list)</a:t>
            </a:r>
            <a:endParaRPr sz="1667">
              <a:latin typeface="Verdana"/>
              <a:cs typeface="Verdana"/>
            </a:endParaRPr>
          </a:p>
          <a:p>
            <a:pPr marL="367895" marR="1609170">
              <a:lnSpc>
                <a:spcPct val="105000"/>
              </a:lnSpc>
            </a:pP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li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173" dirty="0">
                <a:solidFill>
                  <a:srgbClr val="252525"/>
                </a:solidFill>
                <a:latin typeface="Verdana"/>
                <a:cs typeface="Verdana"/>
              </a:rPr>
              <a:t>(</a:t>
            </a:r>
            <a:r>
              <a:rPr sz="1667" spc="-197" dirty="0">
                <a:solidFill>
                  <a:srgbClr val="252525"/>
                </a:solidFill>
                <a:latin typeface="Verdana"/>
                <a:cs typeface="Verdana"/>
              </a:rPr>
              <a:t>)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173" dirty="0">
                <a:solidFill>
                  <a:srgbClr val="252525"/>
                </a:solidFill>
                <a:latin typeface="Verdana"/>
                <a:cs typeface="Verdana"/>
              </a:rPr>
              <a:t>(</a:t>
            </a:r>
            <a:r>
              <a:rPr sz="1667" spc="-167" dirty="0">
                <a:solidFill>
                  <a:srgbClr val="252525"/>
                </a:solidFill>
                <a:latin typeface="Verdana"/>
                <a:cs typeface="Verdana"/>
              </a:rPr>
              <a:t>)  </a:t>
            </a:r>
            <a:r>
              <a:rPr sz="1667" spc="123" dirty="0">
                <a:solidFill>
                  <a:srgbClr val="252525"/>
                </a:solidFill>
                <a:latin typeface="Verdana"/>
                <a:cs typeface="Verdana"/>
              </a:rPr>
              <a:t>F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173" dirty="0">
                <a:solidFill>
                  <a:srgbClr val="252525"/>
                </a:solidFill>
                <a:latin typeface="Verdana"/>
                <a:cs typeface="Verdana"/>
              </a:rPr>
              <a:t>(</a:t>
            </a:r>
            <a:r>
              <a:rPr sz="1667" spc="-197" dirty="0">
                <a:solidFill>
                  <a:srgbClr val="252525"/>
                </a:solidFill>
                <a:latin typeface="Verdana"/>
                <a:cs typeface="Verdana"/>
              </a:rPr>
              <a:t>)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-173" dirty="0">
                <a:solidFill>
                  <a:srgbClr val="252525"/>
                </a:solidFill>
                <a:latin typeface="Verdana"/>
                <a:cs typeface="Verdana"/>
              </a:rPr>
              <a:t>(</a:t>
            </a:r>
            <a:r>
              <a:rPr sz="1667" spc="-197" dirty="0">
                <a:solidFill>
                  <a:srgbClr val="252525"/>
                </a:solidFill>
                <a:latin typeface="Verdana"/>
                <a:cs typeface="Verdana"/>
              </a:rPr>
              <a:t>)</a:t>
            </a:r>
            <a:endParaRPr sz="1667">
              <a:latin typeface="Verdana"/>
              <a:cs typeface="Verdana"/>
            </a:endParaRPr>
          </a:p>
          <a:p>
            <a:pPr marL="367895" marR="2778475">
              <a:lnSpc>
                <a:spcPct val="105000"/>
              </a:lnSpc>
            </a:pPr>
            <a:r>
              <a:rPr sz="1667" spc="11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n 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f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e 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Bucle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for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3028" y="1422878"/>
            <a:ext cx="209465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237" dirty="0"/>
              <a:t>F</a:t>
            </a:r>
            <a:r>
              <a:rPr sz="3200" spc="97" dirty="0"/>
              <a:t>ee</a:t>
            </a:r>
            <a:r>
              <a:rPr sz="3200" spc="233" dirty="0"/>
              <a:t>db</a:t>
            </a:r>
            <a:r>
              <a:rPr sz="3200" spc="37" dirty="0"/>
              <a:t>a</a:t>
            </a:r>
            <a:r>
              <a:rPr sz="3200" spc="207" dirty="0"/>
              <a:t>c</a:t>
            </a:r>
            <a:r>
              <a:rPr sz="3200" spc="76" dirty="0"/>
              <a:t>k</a:t>
            </a:r>
            <a:endParaRPr sz="3200"/>
          </a:p>
        </p:txBody>
      </p:sp>
      <p:sp>
        <p:nvSpPr>
          <p:cNvPr id="12" name="object 1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13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5136" y="3291921"/>
            <a:ext cx="250190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213" dirty="0"/>
              <a:t>O</a:t>
            </a:r>
            <a:r>
              <a:rPr sz="3200" spc="233" dirty="0"/>
              <a:t>p</a:t>
            </a:r>
            <a:r>
              <a:rPr sz="3200" spc="97" dirty="0"/>
              <a:t>e</a:t>
            </a:r>
            <a:r>
              <a:rPr sz="3200" spc="-10" dirty="0"/>
              <a:t>r</a:t>
            </a:r>
            <a:r>
              <a:rPr sz="3200" spc="37" dirty="0"/>
              <a:t>a</a:t>
            </a:r>
            <a:r>
              <a:rPr sz="3200" spc="233" dirty="0"/>
              <a:t>d</a:t>
            </a:r>
            <a:r>
              <a:rPr sz="3200" spc="133" dirty="0"/>
              <a:t>o</a:t>
            </a:r>
            <a:r>
              <a:rPr sz="3200" spc="-10" dirty="0"/>
              <a:t>r</a:t>
            </a:r>
            <a:r>
              <a:rPr sz="3200" spc="97" dirty="0"/>
              <a:t>e</a:t>
            </a:r>
            <a:r>
              <a:rPr sz="3200" spc="-67" dirty="0"/>
              <a:t>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5841" y="1238467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1049665" y="2059034"/>
            <a:ext cx="10714143" cy="94489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operadores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realizar</a:t>
            </a:r>
            <a:r>
              <a:rPr sz="16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operaciones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sobre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variables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valores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devolviendo</a:t>
            </a:r>
            <a:r>
              <a:rPr sz="16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valores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booleanos.</a:t>
            </a:r>
            <a:endParaRPr sz="1667">
              <a:latin typeface="Verdana"/>
              <a:cs typeface="Verdana"/>
            </a:endParaRPr>
          </a:p>
          <a:p>
            <a:pPr marL="8467">
              <a:spcBef>
                <a:spcPts val="1063"/>
              </a:spcBef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valores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boleanos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son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representados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por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verdadero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falso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según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operación.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3" dirty="0">
                <a:solidFill>
                  <a:srgbClr val="252525"/>
                </a:solidFill>
                <a:latin typeface="Verdana"/>
                <a:cs typeface="Verdana"/>
              </a:rPr>
              <a:t>Ej.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0711" y="1433866"/>
            <a:ext cx="250232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213" dirty="0"/>
              <a:t>O</a:t>
            </a:r>
            <a:r>
              <a:rPr sz="3200" spc="233" dirty="0"/>
              <a:t>p</a:t>
            </a:r>
            <a:r>
              <a:rPr sz="3200" spc="97" dirty="0"/>
              <a:t>e</a:t>
            </a:r>
            <a:r>
              <a:rPr sz="3200" spc="-10" dirty="0"/>
              <a:t>r</a:t>
            </a:r>
            <a:r>
              <a:rPr sz="3200" spc="37" dirty="0"/>
              <a:t>a</a:t>
            </a:r>
            <a:r>
              <a:rPr sz="3200" spc="233" dirty="0"/>
              <a:t>d</a:t>
            </a:r>
            <a:r>
              <a:rPr sz="3200" spc="133" dirty="0"/>
              <a:t>o</a:t>
            </a:r>
            <a:r>
              <a:rPr sz="3200" spc="-10" dirty="0"/>
              <a:t>r</a:t>
            </a:r>
            <a:r>
              <a:rPr sz="3200" spc="97" dirty="0"/>
              <a:t>e</a:t>
            </a:r>
            <a:r>
              <a:rPr sz="3200" spc="-67" dirty="0"/>
              <a:t>s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177" y="3264721"/>
            <a:ext cx="9810749" cy="30352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943028" y="1207608"/>
            <a:ext cx="250232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213" dirty="0">
                <a:solidFill>
                  <a:srgbClr val="152E4D"/>
                </a:solidFill>
                <a:latin typeface="Verdana"/>
                <a:cs typeface="Verdana"/>
              </a:rPr>
              <a:t>O</a:t>
            </a:r>
            <a:r>
              <a:rPr sz="3200" spc="233" dirty="0">
                <a:solidFill>
                  <a:srgbClr val="152E4D"/>
                </a:solidFill>
                <a:latin typeface="Verdana"/>
                <a:cs typeface="Verdana"/>
              </a:rPr>
              <a:t>p</a:t>
            </a:r>
            <a:r>
              <a:rPr sz="3200" spc="97" dirty="0">
                <a:solidFill>
                  <a:srgbClr val="152E4D"/>
                </a:solidFill>
                <a:latin typeface="Verdana"/>
                <a:cs typeface="Verdana"/>
              </a:rPr>
              <a:t>e</a:t>
            </a:r>
            <a:r>
              <a:rPr sz="3200" spc="-10" dirty="0">
                <a:solidFill>
                  <a:srgbClr val="152E4D"/>
                </a:solidFill>
                <a:latin typeface="Verdana"/>
                <a:cs typeface="Verdana"/>
              </a:rPr>
              <a:t>r</a:t>
            </a:r>
            <a:r>
              <a:rPr sz="3200" spc="37" dirty="0">
                <a:solidFill>
                  <a:srgbClr val="152E4D"/>
                </a:solidFill>
                <a:latin typeface="Verdana"/>
                <a:cs typeface="Verdana"/>
              </a:rPr>
              <a:t>a</a:t>
            </a:r>
            <a:r>
              <a:rPr sz="3200" spc="233" dirty="0">
                <a:solidFill>
                  <a:srgbClr val="152E4D"/>
                </a:solidFill>
                <a:latin typeface="Verdana"/>
                <a:cs typeface="Verdana"/>
              </a:rPr>
              <a:t>d</a:t>
            </a:r>
            <a:r>
              <a:rPr sz="3200" spc="133" dirty="0">
                <a:solidFill>
                  <a:srgbClr val="152E4D"/>
                </a:solidFill>
                <a:latin typeface="Verdana"/>
                <a:cs typeface="Verdana"/>
              </a:rPr>
              <a:t>o</a:t>
            </a:r>
            <a:r>
              <a:rPr sz="3200" spc="-10" dirty="0">
                <a:solidFill>
                  <a:srgbClr val="152E4D"/>
                </a:solidFill>
                <a:latin typeface="Verdana"/>
                <a:cs typeface="Verdana"/>
              </a:rPr>
              <a:t>r</a:t>
            </a:r>
            <a:r>
              <a:rPr sz="3200" spc="97" dirty="0">
                <a:solidFill>
                  <a:srgbClr val="152E4D"/>
                </a:solidFill>
                <a:latin typeface="Verdana"/>
                <a:cs typeface="Verdana"/>
              </a:rPr>
              <a:t>e</a:t>
            </a:r>
            <a:r>
              <a:rPr sz="3200" spc="-67" dirty="0">
                <a:solidFill>
                  <a:srgbClr val="152E4D"/>
                </a:solidFill>
                <a:latin typeface="Verdana"/>
                <a:cs typeface="Verdana"/>
              </a:rPr>
              <a:t>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355" y="1954581"/>
            <a:ext cx="10193020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este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algoritmo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evalúa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edad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Pedro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7" dirty="0">
                <a:solidFill>
                  <a:srgbClr val="252525"/>
                </a:solidFill>
                <a:latin typeface="Verdana"/>
                <a:cs typeface="Verdana"/>
              </a:rPr>
              <a:t>vs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edad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Juan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determinar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quién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mayor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quién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menor.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6787" y="2769080"/>
            <a:ext cx="5867399" cy="36829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665" y="1676923"/>
            <a:ext cx="502877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97" dirty="0"/>
              <a:t>Operadores</a:t>
            </a:r>
            <a:r>
              <a:rPr sz="3200" spc="-213" dirty="0"/>
              <a:t> </a:t>
            </a:r>
            <a:r>
              <a:rPr sz="3200" spc="97" dirty="0"/>
              <a:t>aritméticos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126932" y="2522812"/>
            <a:ext cx="5133763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  <a:tabLst>
                <a:tab pos="537660" algn="l"/>
                <a:tab pos="1945737" algn="l"/>
                <a:tab pos="3355508" algn="l"/>
                <a:tab pos="3751344" algn="l"/>
                <a:tab pos="4719556" algn="l"/>
              </a:tabLst>
            </a:pP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é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ili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z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n 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matemáticas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comunes: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0936" y="2535538"/>
            <a:ext cx="796713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37539" y="2535538"/>
            <a:ext cx="118999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numéricos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7491" y="2535538"/>
            <a:ext cx="510963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ra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18294" y="2535538"/>
            <a:ext cx="82380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li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z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81947" y="2535538"/>
            <a:ext cx="136398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operaciones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881" y="3593945"/>
            <a:ext cx="8448600" cy="20318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3518" y="3055839"/>
            <a:ext cx="1924049" cy="31178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755867" y="1408308"/>
            <a:ext cx="5571489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97" dirty="0">
                <a:solidFill>
                  <a:srgbClr val="152E4D"/>
                </a:solidFill>
                <a:latin typeface="Verdana"/>
                <a:cs typeface="Verdana"/>
              </a:rPr>
              <a:t>Operadores</a:t>
            </a:r>
            <a:r>
              <a:rPr sz="3200" spc="-19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9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13" dirty="0">
                <a:solidFill>
                  <a:srgbClr val="152E4D"/>
                </a:solidFill>
                <a:latin typeface="Verdana"/>
                <a:cs typeface="Verdana"/>
              </a:rPr>
              <a:t>asignación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867" y="2286616"/>
            <a:ext cx="840105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operadores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asignación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asignar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valores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7" dirty="0">
                <a:solidFill>
                  <a:srgbClr val="252525"/>
                </a:solidFill>
                <a:latin typeface="Verdana"/>
                <a:cs typeface="Verdana"/>
              </a:rPr>
              <a:t>variables: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669" y="3062878"/>
            <a:ext cx="7108331" cy="23459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6340" y="2932577"/>
            <a:ext cx="3829049" cy="25590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872980" y="1136413"/>
            <a:ext cx="563795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03" dirty="0">
                <a:solidFill>
                  <a:srgbClr val="152E4D"/>
                </a:solidFill>
                <a:latin typeface="Verdana"/>
                <a:cs typeface="Verdana"/>
              </a:rPr>
              <a:t>Pasos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63" dirty="0">
                <a:solidFill>
                  <a:srgbClr val="152E4D"/>
                </a:solidFill>
                <a:latin typeface="Verdana"/>
                <a:cs typeface="Verdana"/>
              </a:rPr>
              <a:t>para</a:t>
            </a:r>
            <a:r>
              <a:rPr sz="3200" spc="-17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53" dirty="0">
                <a:solidFill>
                  <a:srgbClr val="152E4D"/>
                </a:solidFill>
                <a:latin typeface="Verdana"/>
                <a:cs typeface="Verdana"/>
              </a:rPr>
              <a:t>instalar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27" dirty="0">
                <a:solidFill>
                  <a:srgbClr val="152E4D"/>
                </a:solidFill>
                <a:latin typeface="Verdana"/>
                <a:cs typeface="Verdana"/>
              </a:rPr>
              <a:t>python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951" y="1870853"/>
            <a:ext cx="7125547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867" spc="57" dirty="0">
                <a:solidFill>
                  <a:srgbClr val="252525"/>
                </a:solidFill>
                <a:latin typeface="Verdana"/>
                <a:cs typeface="Verdana"/>
              </a:rPr>
              <a:t>Esperamos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9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3" dirty="0">
                <a:solidFill>
                  <a:srgbClr val="252525"/>
                </a:solidFill>
                <a:latin typeface="Verdana"/>
                <a:cs typeface="Verdana"/>
              </a:rPr>
              <a:t>instalación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50" dirty="0">
                <a:solidFill>
                  <a:srgbClr val="252525"/>
                </a:solidFill>
                <a:latin typeface="Verdana"/>
                <a:cs typeface="Verdana"/>
              </a:rPr>
              <a:t>finalice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-63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0" dirty="0">
                <a:solidFill>
                  <a:srgbClr val="252525"/>
                </a:solidFill>
                <a:latin typeface="Verdana"/>
                <a:cs typeface="Verdana"/>
              </a:rPr>
              <a:t>le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6" dirty="0">
                <a:solidFill>
                  <a:srgbClr val="252525"/>
                </a:solidFill>
                <a:latin typeface="Verdana"/>
                <a:cs typeface="Verdana"/>
              </a:rPr>
              <a:t>damos</a:t>
            </a:r>
            <a:r>
              <a:rPr sz="18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7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8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867" spc="3" dirty="0">
                <a:solidFill>
                  <a:srgbClr val="252525"/>
                </a:solidFill>
                <a:latin typeface="Verdana"/>
                <a:cs typeface="Verdana"/>
              </a:rPr>
              <a:t>close.</a:t>
            </a:r>
            <a:endParaRPr sz="1867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0662" y="2418880"/>
            <a:ext cx="6565900" cy="40004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459944" y="1469312"/>
            <a:ext cx="606721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97" dirty="0">
                <a:solidFill>
                  <a:srgbClr val="152E4D"/>
                </a:solidFill>
                <a:latin typeface="Verdana"/>
                <a:cs typeface="Verdana"/>
              </a:rPr>
              <a:t>Operadores</a:t>
            </a:r>
            <a:r>
              <a:rPr sz="3200" spc="-18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8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36" dirty="0">
                <a:solidFill>
                  <a:srgbClr val="152E4D"/>
                </a:solidFill>
                <a:latin typeface="Verdana"/>
                <a:cs typeface="Verdana"/>
              </a:rPr>
              <a:t>comparación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944" y="2284423"/>
            <a:ext cx="777578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operadores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comparación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comparar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dos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valores: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083" y="2980263"/>
            <a:ext cx="7975327" cy="25820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4159" y="2644235"/>
            <a:ext cx="2870199" cy="32194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934" y="156707"/>
            <a:ext cx="1835149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943028" y="1402541"/>
            <a:ext cx="411903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97" dirty="0">
                <a:solidFill>
                  <a:srgbClr val="152E4D"/>
                </a:solidFill>
                <a:latin typeface="Verdana"/>
                <a:cs typeface="Verdana"/>
              </a:rPr>
              <a:t>Operadores</a:t>
            </a:r>
            <a:r>
              <a:rPr sz="3200" spc="-21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13" dirty="0">
                <a:solidFill>
                  <a:srgbClr val="152E4D"/>
                </a:solidFill>
                <a:latin typeface="Verdana"/>
                <a:cs typeface="Verdana"/>
              </a:rPr>
              <a:t>lógicos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355" y="2284076"/>
            <a:ext cx="862584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operadores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lógicos</a:t>
            </a:r>
            <a:r>
              <a:rPr sz="16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combinar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declaraciones</a:t>
            </a:r>
            <a:r>
              <a:rPr sz="1667" spc="-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condicionales: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127" y="3281619"/>
            <a:ext cx="7057795" cy="12294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0480" y="3196338"/>
            <a:ext cx="2946399" cy="29908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934" y="156705"/>
            <a:ext cx="1835149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34" y="156705"/>
            <a:ext cx="1835149" cy="76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5012" y="2519255"/>
            <a:ext cx="4845050" cy="273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77337" y="1308008"/>
            <a:ext cx="275166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67" dirty="0">
                <a:solidFill>
                  <a:srgbClr val="FF8200"/>
                </a:solidFill>
                <a:latin typeface="Verdana"/>
                <a:cs typeface="Verdana"/>
              </a:rPr>
              <a:t>PROYECTO</a:t>
            </a:r>
            <a:r>
              <a:rPr sz="3200" spc="-21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3200" spc="-207" dirty="0">
                <a:solidFill>
                  <a:srgbClr val="FF8200"/>
                </a:solidFill>
                <a:latin typeface="Verdana"/>
                <a:cs typeface="Verdana"/>
              </a:rPr>
              <a:t>3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8356" y="2033559"/>
            <a:ext cx="1011131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formarán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equipos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personas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tendrán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63" dirty="0">
                <a:solidFill>
                  <a:srgbClr val="252525"/>
                </a:solidFill>
                <a:latin typeface="Verdana"/>
                <a:cs typeface="Verdana"/>
              </a:rPr>
              <a:t>15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minutos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máximo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aplicar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aprendido.</a:t>
            </a:r>
            <a:endParaRPr sz="166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272" y="5131865"/>
            <a:ext cx="63500" cy="63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272" y="5779565"/>
            <a:ext cx="63500" cy="6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272" y="6103415"/>
            <a:ext cx="63500" cy="63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8355" y="1777012"/>
            <a:ext cx="10149840" cy="476760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17" dirty="0">
                <a:solidFill>
                  <a:srgbClr val="252525"/>
                </a:solidFill>
                <a:latin typeface="Verdana"/>
                <a:cs typeface="Verdana"/>
              </a:rPr>
              <a:t>Cree</a:t>
            </a:r>
            <a:r>
              <a:rPr sz="1600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76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20" dirty="0">
                <a:solidFill>
                  <a:srgbClr val="252525"/>
                </a:solidFill>
                <a:latin typeface="Verdana"/>
                <a:cs typeface="Verdana"/>
              </a:rPr>
              <a:t>archivo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67" dirty="0">
                <a:solidFill>
                  <a:srgbClr val="252525"/>
                </a:solidFill>
                <a:latin typeface="Verdana"/>
                <a:cs typeface="Verdana"/>
              </a:rPr>
              <a:t>nombre</a:t>
            </a:r>
            <a:r>
              <a:rPr sz="1600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-27" dirty="0">
                <a:solidFill>
                  <a:srgbClr val="252525"/>
                </a:solidFill>
                <a:latin typeface="Verdana"/>
                <a:cs typeface="Verdana"/>
              </a:rPr>
              <a:t>test3.py</a:t>
            </a:r>
            <a:endParaRPr sz="1600">
              <a:latin typeface="Verdana"/>
              <a:cs typeface="Verdana"/>
            </a:endParaRPr>
          </a:p>
          <a:p>
            <a:pPr>
              <a:spcBef>
                <a:spcPts val="37"/>
              </a:spcBef>
            </a:pPr>
            <a:endParaRPr sz="2067">
              <a:latin typeface="Verdana"/>
              <a:cs typeface="Verdana"/>
            </a:endParaRPr>
          </a:p>
          <a:p>
            <a:pPr marL="8467" marR="4657" algn="just">
              <a:lnSpc>
                <a:spcPct val="132800"/>
              </a:lnSpc>
            </a:pPr>
            <a:r>
              <a:rPr sz="1600" spc="-333" dirty="0">
                <a:latin typeface="Verdana"/>
                <a:cs typeface="Verdana"/>
              </a:rPr>
              <a:t>1.</a:t>
            </a:r>
            <a:r>
              <a:rPr sz="1600" spc="-330" dirty="0">
                <a:latin typeface="Verdana"/>
                <a:cs typeface="Verdana"/>
              </a:rPr>
              <a:t> </a:t>
            </a:r>
            <a:r>
              <a:rPr sz="1600" spc="30" dirty="0">
                <a:latin typeface="Verdana"/>
                <a:cs typeface="Verdana"/>
              </a:rPr>
              <a:t>Sabemos </a:t>
            </a:r>
            <a:r>
              <a:rPr sz="1600" spc="67" dirty="0">
                <a:latin typeface="Verdana"/>
                <a:cs typeface="Verdana"/>
              </a:rPr>
              <a:t>que </a:t>
            </a:r>
            <a:r>
              <a:rPr sz="1600" spc="-3" dirty="0">
                <a:latin typeface="Verdana"/>
                <a:cs typeface="Verdana"/>
              </a:rPr>
              <a:t>la </a:t>
            </a:r>
            <a:r>
              <a:rPr sz="1600" spc="53" dirty="0">
                <a:latin typeface="Verdana"/>
                <a:cs typeface="Verdana"/>
              </a:rPr>
              <a:t>función </a:t>
            </a:r>
            <a:r>
              <a:rPr sz="1600" spc="-10" dirty="0">
                <a:latin typeface="Verdana"/>
                <a:cs typeface="Verdana"/>
              </a:rPr>
              <a:t>input() </a:t>
            </a:r>
            <a:r>
              <a:rPr sz="1600" spc="40" dirty="0">
                <a:latin typeface="Verdana"/>
                <a:cs typeface="Verdana"/>
              </a:rPr>
              <a:t>captura </a:t>
            </a:r>
            <a:r>
              <a:rPr sz="1600" spc="20" dirty="0">
                <a:latin typeface="Verdana"/>
                <a:cs typeface="Verdana"/>
              </a:rPr>
              <a:t>lo </a:t>
            </a:r>
            <a:r>
              <a:rPr sz="1600" spc="67" dirty="0">
                <a:latin typeface="Verdana"/>
                <a:cs typeface="Verdana"/>
              </a:rPr>
              <a:t>que </a:t>
            </a:r>
            <a:r>
              <a:rPr sz="1600" spc="10" dirty="0">
                <a:latin typeface="Verdana"/>
                <a:cs typeface="Verdana"/>
              </a:rPr>
              <a:t>el </a:t>
            </a:r>
            <a:r>
              <a:rPr sz="1600" spc="20" dirty="0">
                <a:latin typeface="Verdana"/>
                <a:cs typeface="Verdana"/>
              </a:rPr>
              <a:t>usuario </a:t>
            </a:r>
            <a:r>
              <a:rPr sz="1600" spc="27" dirty="0">
                <a:latin typeface="Verdana"/>
                <a:cs typeface="Verdana"/>
              </a:rPr>
              <a:t>escribe </a:t>
            </a:r>
            <a:r>
              <a:rPr sz="1600" spc="50" dirty="0">
                <a:latin typeface="Verdana"/>
                <a:cs typeface="Verdana"/>
              </a:rPr>
              <a:t>en </a:t>
            </a:r>
            <a:r>
              <a:rPr sz="1600" spc="10" dirty="0">
                <a:latin typeface="Verdana"/>
                <a:cs typeface="Verdana"/>
              </a:rPr>
              <a:t>el </a:t>
            </a:r>
            <a:r>
              <a:rPr sz="1600" spc="17" dirty="0">
                <a:latin typeface="Verdana"/>
                <a:cs typeface="Verdana"/>
              </a:rPr>
              <a:t>programa, </a:t>
            </a:r>
            <a:r>
              <a:rPr sz="1600" spc="37" dirty="0">
                <a:latin typeface="Verdana"/>
                <a:cs typeface="Verdana"/>
              </a:rPr>
              <a:t>pero </a:t>
            </a:r>
            <a:r>
              <a:rPr sz="1600" spc="10" dirty="0">
                <a:latin typeface="Verdana"/>
                <a:cs typeface="Verdana"/>
              </a:rPr>
              <a:t>el </a:t>
            </a:r>
            <a:r>
              <a:rPr sz="1600" spc="47" dirty="0">
                <a:latin typeface="Verdana"/>
                <a:cs typeface="Verdana"/>
              </a:rPr>
              <a:t>tipo </a:t>
            </a:r>
            <a:r>
              <a:rPr sz="1600" spc="-553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de </a:t>
            </a:r>
            <a:r>
              <a:rPr sz="1600" spc="43" dirty="0">
                <a:latin typeface="Verdana"/>
                <a:cs typeface="Verdana"/>
              </a:rPr>
              <a:t>dato </a:t>
            </a:r>
            <a:r>
              <a:rPr sz="1600" spc="67" dirty="0">
                <a:latin typeface="Verdana"/>
                <a:cs typeface="Verdana"/>
              </a:rPr>
              <a:t>que </a:t>
            </a:r>
            <a:r>
              <a:rPr sz="1600" spc="17" dirty="0">
                <a:latin typeface="Verdana"/>
                <a:cs typeface="Verdana"/>
              </a:rPr>
              <a:t>lee </a:t>
            </a:r>
            <a:r>
              <a:rPr sz="1600" spc="-10" dirty="0">
                <a:latin typeface="Verdana"/>
                <a:cs typeface="Verdana"/>
              </a:rPr>
              <a:t>será </a:t>
            </a:r>
            <a:r>
              <a:rPr sz="1600" spc="37" dirty="0">
                <a:latin typeface="Verdana"/>
                <a:cs typeface="Verdana"/>
              </a:rPr>
              <a:t>siempre </a:t>
            </a:r>
            <a:r>
              <a:rPr sz="1600" spc="-7" dirty="0">
                <a:latin typeface="Verdana"/>
                <a:cs typeface="Verdana"/>
              </a:rPr>
              <a:t>string. </a:t>
            </a:r>
            <a:r>
              <a:rPr sz="1600" spc="-50" dirty="0">
                <a:latin typeface="Verdana"/>
                <a:cs typeface="Verdana"/>
              </a:rPr>
              <a:t>Si </a:t>
            </a:r>
            <a:r>
              <a:rPr sz="1600" spc="37" dirty="0">
                <a:latin typeface="Verdana"/>
                <a:cs typeface="Verdana"/>
              </a:rPr>
              <a:t>necesitamos </a:t>
            </a:r>
            <a:r>
              <a:rPr sz="1600" spc="67" dirty="0">
                <a:latin typeface="Verdana"/>
                <a:cs typeface="Verdana"/>
              </a:rPr>
              <a:t>que </a:t>
            </a:r>
            <a:r>
              <a:rPr sz="1600" spc="-7" dirty="0">
                <a:latin typeface="Verdana"/>
                <a:cs typeface="Verdana"/>
              </a:rPr>
              <a:t>sea </a:t>
            </a:r>
            <a:r>
              <a:rPr sz="1600" spc="76" dirty="0">
                <a:latin typeface="Verdana"/>
                <a:cs typeface="Verdana"/>
              </a:rPr>
              <a:t>un </a:t>
            </a:r>
            <a:r>
              <a:rPr sz="1600" spc="63" dirty="0">
                <a:latin typeface="Verdana"/>
                <a:cs typeface="Verdana"/>
              </a:rPr>
              <a:t>número debemos </a:t>
            </a:r>
            <a:r>
              <a:rPr sz="1600" spc="20" dirty="0">
                <a:latin typeface="Verdana"/>
                <a:cs typeface="Verdana"/>
              </a:rPr>
              <a:t>convertir lo </a:t>
            </a:r>
            <a:r>
              <a:rPr sz="1600" spc="23" dirty="0">
                <a:latin typeface="Verdana"/>
                <a:cs typeface="Verdana"/>
              </a:rPr>
              <a:t> </a:t>
            </a:r>
            <a:r>
              <a:rPr sz="1600" spc="67" dirty="0">
                <a:latin typeface="Verdana"/>
                <a:cs typeface="Verdana"/>
              </a:rPr>
              <a:t>que </a:t>
            </a:r>
            <a:r>
              <a:rPr sz="1600" spc="-10" dirty="0">
                <a:latin typeface="Verdana"/>
                <a:cs typeface="Verdana"/>
              </a:rPr>
              <a:t>input() </a:t>
            </a:r>
            <a:r>
              <a:rPr sz="1600" spc="7" dirty="0">
                <a:latin typeface="Verdana"/>
                <a:cs typeface="Verdana"/>
              </a:rPr>
              <a:t>captura. </a:t>
            </a:r>
            <a:r>
              <a:rPr sz="1600" spc="40" dirty="0">
                <a:latin typeface="Verdana"/>
                <a:cs typeface="Verdana"/>
              </a:rPr>
              <a:t>Para </a:t>
            </a:r>
            <a:r>
              <a:rPr sz="1600" spc="20" dirty="0">
                <a:latin typeface="Verdana"/>
                <a:cs typeface="Verdana"/>
              </a:rPr>
              <a:t>convertir </a:t>
            </a:r>
            <a:r>
              <a:rPr sz="1600" spc="-20" dirty="0">
                <a:latin typeface="Verdana"/>
                <a:cs typeface="Verdana"/>
              </a:rPr>
              <a:t>a </a:t>
            </a:r>
            <a:r>
              <a:rPr sz="1600" spc="63" dirty="0">
                <a:latin typeface="Verdana"/>
                <a:cs typeface="Verdana"/>
              </a:rPr>
              <a:t>número </a:t>
            </a:r>
            <a:r>
              <a:rPr sz="1600" spc="33" dirty="0">
                <a:latin typeface="Verdana"/>
                <a:cs typeface="Verdana"/>
              </a:rPr>
              <a:t>entero usamos </a:t>
            </a:r>
            <a:r>
              <a:rPr sz="1600" spc="-23" dirty="0">
                <a:latin typeface="Verdana"/>
                <a:cs typeface="Verdana"/>
              </a:rPr>
              <a:t>int(input()) </a:t>
            </a:r>
            <a:r>
              <a:rPr sz="1600" spc="-80" dirty="0">
                <a:latin typeface="Verdana"/>
                <a:cs typeface="Verdana"/>
              </a:rPr>
              <a:t>y</a:t>
            </a:r>
            <a:r>
              <a:rPr sz="1600" spc="-76" dirty="0">
                <a:latin typeface="Verdana"/>
                <a:cs typeface="Verdana"/>
              </a:rPr>
              <a:t> </a:t>
            </a:r>
            <a:r>
              <a:rPr sz="1600" spc="17" dirty="0">
                <a:latin typeface="Verdana"/>
                <a:cs typeface="Verdana"/>
              </a:rPr>
              <a:t>para </a:t>
            </a:r>
            <a:r>
              <a:rPr sz="1600" spc="20" dirty="0">
                <a:latin typeface="Verdana"/>
                <a:cs typeface="Verdana"/>
              </a:rPr>
              <a:t>convertir </a:t>
            </a:r>
            <a:r>
              <a:rPr sz="1600" spc="-20" dirty="0">
                <a:latin typeface="Verdana"/>
                <a:cs typeface="Verdana"/>
              </a:rPr>
              <a:t>a </a:t>
            </a:r>
            <a:r>
              <a:rPr sz="1600" spc="-17" dirty="0">
                <a:latin typeface="Verdana"/>
                <a:cs typeface="Verdana"/>
              </a:rPr>
              <a:t> </a:t>
            </a:r>
            <a:r>
              <a:rPr sz="1600" spc="63" dirty="0">
                <a:latin typeface="Verdana"/>
                <a:cs typeface="Verdana"/>
              </a:rPr>
              <a:t>número</a:t>
            </a:r>
            <a:r>
              <a:rPr sz="1600" spc="-103" dirty="0">
                <a:latin typeface="Verdana"/>
                <a:cs typeface="Verdana"/>
              </a:rPr>
              <a:t> </a:t>
            </a:r>
            <a:r>
              <a:rPr sz="1600" spc="70" dirty="0">
                <a:latin typeface="Verdana"/>
                <a:cs typeface="Verdana"/>
              </a:rPr>
              <a:t>con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43" dirty="0">
                <a:latin typeface="Verdana"/>
                <a:cs typeface="Verdana"/>
              </a:rPr>
              <a:t>decimales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33" dirty="0">
                <a:latin typeface="Verdana"/>
                <a:cs typeface="Verdana"/>
              </a:rPr>
              <a:t>usamos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37" dirty="0">
                <a:latin typeface="Verdana"/>
                <a:cs typeface="Verdana"/>
              </a:rPr>
              <a:t>float(input()).</a:t>
            </a:r>
            <a:endParaRPr sz="1600">
              <a:latin typeface="Verdana"/>
              <a:cs typeface="Verdana"/>
            </a:endParaRPr>
          </a:p>
          <a:p>
            <a:pPr>
              <a:spcBef>
                <a:spcPts val="37"/>
              </a:spcBef>
            </a:pPr>
            <a:endParaRPr sz="2067">
              <a:latin typeface="Verdana"/>
              <a:cs typeface="Verdana"/>
            </a:endParaRPr>
          </a:p>
          <a:p>
            <a:pPr marL="8467" marR="3387">
              <a:lnSpc>
                <a:spcPct val="132800"/>
              </a:lnSpc>
              <a:spcBef>
                <a:spcPts val="3"/>
              </a:spcBef>
              <a:tabLst>
                <a:tab pos="2426668" algn="l"/>
              </a:tabLst>
            </a:pPr>
            <a:r>
              <a:rPr sz="1600" spc="37" dirty="0">
                <a:latin typeface="Verdana"/>
                <a:cs typeface="Verdana"/>
              </a:rPr>
              <a:t>Sabiendo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lo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siguiente:	</a:t>
            </a:r>
            <a:r>
              <a:rPr sz="1600" spc="33" dirty="0">
                <a:latin typeface="Verdana"/>
                <a:cs typeface="Verdana"/>
              </a:rPr>
              <a:t>El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63" dirty="0">
                <a:latin typeface="Verdana"/>
                <a:cs typeface="Verdana"/>
              </a:rPr>
              <a:t>banco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de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27" dirty="0">
                <a:latin typeface="Verdana"/>
                <a:cs typeface="Verdana"/>
              </a:rPr>
              <a:t>Guayaquil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solicita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10" dirty="0">
                <a:latin typeface="Verdana"/>
                <a:cs typeface="Verdana"/>
              </a:rPr>
              <a:t>el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17" dirty="0">
                <a:latin typeface="Verdana"/>
                <a:cs typeface="Verdana"/>
              </a:rPr>
              <a:t>desarrollo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de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76" dirty="0">
                <a:latin typeface="Verdana"/>
                <a:cs typeface="Verdana"/>
              </a:rPr>
              <a:t>un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software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17" dirty="0">
                <a:latin typeface="Verdana"/>
                <a:cs typeface="Verdana"/>
              </a:rPr>
              <a:t>para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43" dirty="0">
                <a:latin typeface="Verdana"/>
                <a:cs typeface="Verdana"/>
              </a:rPr>
              <a:t>obtener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3" dirty="0">
                <a:latin typeface="Verdana"/>
                <a:cs typeface="Verdana"/>
              </a:rPr>
              <a:t>la </a:t>
            </a:r>
            <a:r>
              <a:rPr sz="1600" spc="-553" dirty="0">
                <a:latin typeface="Verdana"/>
                <a:cs typeface="Verdana"/>
              </a:rPr>
              <a:t> </a:t>
            </a:r>
            <a:r>
              <a:rPr sz="1600" spc="47" dirty="0">
                <a:latin typeface="Verdana"/>
                <a:cs typeface="Verdana"/>
              </a:rPr>
              <a:t>suma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33" dirty="0">
                <a:latin typeface="Verdana"/>
                <a:cs typeface="Verdana"/>
              </a:rPr>
              <a:t>dos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40" dirty="0">
                <a:latin typeface="Verdana"/>
                <a:cs typeface="Verdana"/>
              </a:rPr>
              <a:t>cantidades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27" dirty="0">
                <a:latin typeface="Verdana"/>
                <a:cs typeface="Verdana"/>
              </a:rPr>
              <a:t>ingresadas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37" dirty="0">
                <a:latin typeface="Verdana"/>
                <a:cs typeface="Verdana"/>
              </a:rPr>
              <a:t>por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10" dirty="0">
                <a:latin typeface="Verdana"/>
                <a:cs typeface="Verdana"/>
              </a:rPr>
              <a:t>teclado.</a:t>
            </a:r>
            <a:endParaRPr sz="1600">
              <a:latin typeface="Verdana"/>
              <a:cs typeface="Verdana"/>
            </a:endParaRPr>
          </a:p>
          <a:p>
            <a:pPr>
              <a:spcBef>
                <a:spcPts val="37"/>
              </a:spcBef>
            </a:pPr>
            <a:endParaRPr sz="2067">
              <a:latin typeface="Verdana"/>
              <a:cs typeface="Verdana"/>
            </a:endParaRPr>
          </a:p>
          <a:p>
            <a:pPr marL="353501" marR="8044">
              <a:lnSpc>
                <a:spcPct val="132800"/>
              </a:lnSpc>
            </a:pPr>
            <a:r>
              <a:rPr sz="1600" spc="33" dirty="0">
                <a:latin typeface="Verdana"/>
                <a:cs typeface="Verdana"/>
              </a:rPr>
              <a:t>El</a:t>
            </a:r>
            <a:r>
              <a:rPr sz="1600" spc="76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software</a:t>
            </a:r>
            <a:r>
              <a:rPr sz="1600" spc="76" dirty="0">
                <a:latin typeface="Verdana"/>
                <a:cs typeface="Verdana"/>
              </a:rPr>
              <a:t> </a:t>
            </a:r>
            <a:r>
              <a:rPr sz="1600" spc="3" dirty="0">
                <a:latin typeface="Verdana"/>
                <a:cs typeface="Verdana"/>
              </a:rPr>
              <a:t>evaluará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si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10" dirty="0">
                <a:latin typeface="Verdana"/>
                <a:cs typeface="Verdana"/>
              </a:rPr>
              <a:t>el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27" dirty="0">
                <a:latin typeface="Verdana"/>
                <a:cs typeface="Verdana"/>
              </a:rPr>
              <a:t>resultado</a:t>
            </a:r>
            <a:r>
              <a:rPr sz="1600" spc="83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de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-3" dirty="0">
                <a:latin typeface="Verdana"/>
                <a:cs typeface="Verdana"/>
              </a:rPr>
              <a:t>la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47" dirty="0">
                <a:latin typeface="Verdana"/>
                <a:cs typeface="Verdana"/>
              </a:rPr>
              <a:t>suma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mayor</a:t>
            </a:r>
            <a:r>
              <a:rPr sz="1600" spc="83" dirty="0">
                <a:latin typeface="Verdana"/>
                <a:cs typeface="Verdana"/>
              </a:rPr>
              <a:t> </a:t>
            </a:r>
            <a:r>
              <a:rPr sz="1600" spc="67" dirty="0">
                <a:latin typeface="Verdana"/>
                <a:cs typeface="Verdana"/>
              </a:rPr>
              <a:t>que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-100" dirty="0">
                <a:latin typeface="Verdana"/>
                <a:cs typeface="Verdana"/>
              </a:rPr>
              <a:t>25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40" dirty="0">
                <a:latin typeface="Verdana"/>
                <a:cs typeface="Verdana"/>
              </a:rPr>
              <a:t>deberá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mostrar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10" dirty="0">
                <a:latin typeface="Verdana"/>
                <a:cs typeface="Verdana"/>
              </a:rPr>
              <a:t>el</a:t>
            </a:r>
            <a:r>
              <a:rPr sz="1600" spc="83" dirty="0">
                <a:latin typeface="Verdana"/>
                <a:cs typeface="Verdana"/>
              </a:rPr>
              <a:t> </a:t>
            </a:r>
            <a:r>
              <a:rPr sz="1600" spc="23" dirty="0">
                <a:latin typeface="Verdana"/>
                <a:cs typeface="Verdana"/>
              </a:rPr>
              <a:t>mensaje </a:t>
            </a:r>
            <a:r>
              <a:rPr sz="1600" spc="-553" dirty="0">
                <a:latin typeface="Verdana"/>
                <a:cs typeface="Verdana"/>
              </a:rPr>
              <a:t> </a:t>
            </a:r>
            <a:r>
              <a:rPr sz="1600" spc="70" dirty="0">
                <a:latin typeface="Verdana"/>
                <a:cs typeface="Verdana"/>
              </a:rPr>
              <a:t>con</a:t>
            </a:r>
            <a:r>
              <a:rPr sz="1600" spc="-103" dirty="0">
                <a:latin typeface="Verdana"/>
                <a:cs typeface="Verdana"/>
              </a:rPr>
              <a:t> </a:t>
            </a:r>
            <a:r>
              <a:rPr sz="1600" spc="10" dirty="0">
                <a:latin typeface="Verdana"/>
                <a:cs typeface="Verdana"/>
              </a:rPr>
              <a:t>el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valor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de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3" dirty="0">
                <a:latin typeface="Verdana"/>
                <a:cs typeface="Verdana"/>
              </a:rPr>
              <a:t>la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7" dirty="0">
                <a:latin typeface="Verdana"/>
                <a:cs typeface="Verdana"/>
              </a:rPr>
              <a:t>suma.</a:t>
            </a:r>
            <a:endParaRPr sz="1600">
              <a:latin typeface="Verdana"/>
              <a:cs typeface="Verdana"/>
            </a:endParaRPr>
          </a:p>
          <a:p>
            <a:pPr marL="353501">
              <a:spcBef>
                <a:spcPts val="629"/>
              </a:spcBef>
            </a:pPr>
            <a:r>
              <a:rPr sz="1600" spc="53" dirty="0">
                <a:latin typeface="Verdana"/>
                <a:cs typeface="Verdana"/>
              </a:rPr>
              <a:t>Además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40" dirty="0">
                <a:latin typeface="Verdana"/>
                <a:cs typeface="Verdana"/>
              </a:rPr>
              <a:t>deberá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mostrar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76" dirty="0">
                <a:latin typeface="Verdana"/>
                <a:cs typeface="Verdana"/>
              </a:rPr>
              <a:t>un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segundo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23" dirty="0">
                <a:latin typeface="Verdana"/>
                <a:cs typeface="Verdana"/>
              </a:rPr>
              <a:t>mensaje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67" dirty="0">
                <a:latin typeface="Verdana"/>
                <a:cs typeface="Verdana"/>
              </a:rPr>
              <a:t>que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7" dirty="0">
                <a:latin typeface="Verdana"/>
                <a:cs typeface="Verdana"/>
              </a:rPr>
              <a:t>reste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-113" dirty="0">
                <a:latin typeface="Verdana"/>
                <a:cs typeface="Verdana"/>
              </a:rPr>
              <a:t>5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3" dirty="0">
                <a:latin typeface="Verdana"/>
                <a:cs typeface="Verdana"/>
              </a:rPr>
              <a:t>al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valor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de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-3" dirty="0">
                <a:latin typeface="Verdana"/>
                <a:cs typeface="Verdana"/>
              </a:rPr>
              <a:t>la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7" dirty="0">
                <a:latin typeface="Verdana"/>
                <a:cs typeface="Verdana"/>
              </a:rPr>
              <a:t>suma.</a:t>
            </a:r>
            <a:endParaRPr sz="1600">
              <a:latin typeface="Verdana"/>
              <a:cs typeface="Verdana"/>
            </a:endParaRPr>
          </a:p>
          <a:p>
            <a:pPr marL="353501" marR="8890">
              <a:lnSpc>
                <a:spcPct val="132800"/>
              </a:lnSpc>
            </a:pPr>
            <a:r>
              <a:rPr sz="1600" spc="-50" dirty="0">
                <a:latin typeface="Verdana"/>
                <a:cs typeface="Verdana"/>
              </a:rPr>
              <a:t>Si</a:t>
            </a:r>
            <a:r>
              <a:rPr sz="1600" spc="97" dirty="0">
                <a:latin typeface="Verdana"/>
                <a:cs typeface="Verdana"/>
              </a:rPr>
              <a:t> </a:t>
            </a:r>
            <a:r>
              <a:rPr sz="1600" spc="13" dirty="0">
                <a:latin typeface="Verdana"/>
                <a:cs typeface="Verdana"/>
              </a:rPr>
              <a:t>el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30" dirty="0">
                <a:latin typeface="Verdana"/>
                <a:cs typeface="Verdana"/>
              </a:rPr>
              <a:t>resultado</a:t>
            </a:r>
            <a:r>
              <a:rPr sz="1600" spc="97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de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-3" dirty="0">
                <a:latin typeface="Verdana"/>
                <a:cs typeface="Verdana"/>
              </a:rPr>
              <a:t>la</a:t>
            </a:r>
            <a:r>
              <a:rPr sz="1600" spc="97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resta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</a:t>
            </a:r>
            <a:r>
              <a:rPr sz="1600" spc="97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menor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70" dirty="0">
                <a:latin typeface="Verdana"/>
                <a:cs typeface="Verdana"/>
              </a:rPr>
              <a:t>que</a:t>
            </a:r>
            <a:r>
              <a:rPr sz="1600" spc="97" dirty="0">
                <a:latin typeface="Verdana"/>
                <a:cs typeface="Verdana"/>
              </a:rPr>
              <a:t> </a:t>
            </a:r>
            <a:r>
              <a:rPr sz="1600" spc="-190" dirty="0">
                <a:latin typeface="Verdana"/>
                <a:cs typeface="Verdana"/>
              </a:rPr>
              <a:t>10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70" dirty="0">
                <a:latin typeface="Verdana"/>
                <a:cs typeface="Verdana"/>
              </a:rPr>
              <a:t>que</a:t>
            </a:r>
            <a:r>
              <a:rPr sz="1600" spc="97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imprima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40" dirty="0">
                <a:latin typeface="Verdana"/>
                <a:cs typeface="Verdana"/>
              </a:rPr>
              <a:t>por</a:t>
            </a:r>
            <a:r>
              <a:rPr sz="1600" spc="97" dirty="0">
                <a:latin typeface="Verdana"/>
                <a:cs typeface="Verdana"/>
              </a:rPr>
              <a:t> </a:t>
            </a:r>
            <a:r>
              <a:rPr sz="1600" spc="17" dirty="0">
                <a:latin typeface="Verdana"/>
                <a:cs typeface="Verdana"/>
              </a:rPr>
              <a:t>pantalla”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7" dirty="0">
                <a:latin typeface="Verdana"/>
                <a:cs typeface="Verdana"/>
              </a:rPr>
              <a:t>Gracias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40" dirty="0">
                <a:latin typeface="Verdana"/>
                <a:cs typeface="Verdana"/>
              </a:rPr>
              <a:t>por</a:t>
            </a:r>
            <a:r>
              <a:rPr sz="1600" spc="97" dirty="0">
                <a:latin typeface="Verdana"/>
                <a:cs typeface="Verdana"/>
              </a:rPr>
              <a:t> </a:t>
            </a:r>
            <a:r>
              <a:rPr sz="1600" spc="17" dirty="0">
                <a:latin typeface="Verdana"/>
                <a:cs typeface="Verdana"/>
              </a:rPr>
              <a:t>su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-37" dirty="0">
                <a:latin typeface="Verdana"/>
                <a:cs typeface="Verdana"/>
              </a:rPr>
              <a:t>visita, </a:t>
            </a:r>
            <a:r>
              <a:rPr sz="1600" spc="-553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vuelva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3" dirty="0">
                <a:latin typeface="Verdana"/>
                <a:cs typeface="Verdana"/>
              </a:rPr>
              <a:t>pronto.”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8355" y="1022945"/>
            <a:ext cx="2077720" cy="4598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933" spc="113" dirty="0">
                <a:solidFill>
                  <a:srgbClr val="252525"/>
                </a:solidFill>
              </a:rPr>
              <a:t>Proyecto</a:t>
            </a:r>
            <a:r>
              <a:rPr sz="2933" spc="-200" dirty="0">
                <a:solidFill>
                  <a:srgbClr val="252525"/>
                </a:solidFill>
              </a:rPr>
              <a:t> </a:t>
            </a:r>
            <a:r>
              <a:rPr sz="2933" spc="-190" dirty="0">
                <a:solidFill>
                  <a:srgbClr val="252525"/>
                </a:solidFill>
              </a:rPr>
              <a:t>3</a:t>
            </a:r>
            <a:endParaRPr sz="2933"/>
          </a:p>
        </p:txBody>
      </p:sp>
      <p:sp>
        <p:nvSpPr>
          <p:cNvPr id="7" name="object 7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934" y="156707"/>
            <a:ext cx="1835149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928356" y="1777012"/>
            <a:ext cx="10146029" cy="118855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17" dirty="0">
                <a:solidFill>
                  <a:srgbClr val="252525"/>
                </a:solidFill>
                <a:latin typeface="Verdana"/>
                <a:cs typeface="Verdana"/>
              </a:rPr>
              <a:t>Cree</a:t>
            </a:r>
            <a:r>
              <a:rPr sz="1600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76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20" dirty="0">
                <a:solidFill>
                  <a:srgbClr val="252525"/>
                </a:solidFill>
                <a:latin typeface="Verdana"/>
                <a:cs typeface="Verdana"/>
              </a:rPr>
              <a:t>archivo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00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67" dirty="0">
                <a:solidFill>
                  <a:srgbClr val="252525"/>
                </a:solidFill>
                <a:latin typeface="Verdana"/>
                <a:cs typeface="Verdana"/>
              </a:rPr>
              <a:t>nombre</a:t>
            </a:r>
            <a:r>
              <a:rPr sz="1600" spc="-10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00" spc="-27" dirty="0">
                <a:solidFill>
                  <a:srgbClr val="252525"/>
                </a:solidFill>
                <a:latin typeface="Verdana"/>
                <a:cs typeface="Verdana"/>
              </a:rPr>
              <a:t>test3.py</a:t>
            </a:r>
            <a:endParaRPr sz="1600">
              <a:latin typeface="Verdana"/>
              <a:cs typeface="Verdana"/>
            </a:endParaRPr>
          </a:p>
          <a:p>
            <a:pPr>
              <a:spcBef>
                <a:spcPts val="37"/>
              </a:spcBef>
            </a:pPr>
            <a:endParaRPr sz="2067">
              <a:latin typeface="Verdana"/>
              <a:cs typeface="Verdana"/>
            </a:endParaRPr>
          </a:p>
          <a:p>
            <a:pPr marL="8467" marR="3387">
              <a:lnSpc>
                <a:spcPct val="132800"/>
              </a:lnSpc>
            </a:pPr>
            <a:r>
              <a:rPr sz="1600" spc="-167" dirty="0">
                <a:latin typeface="Verdana"/>
                <a:cs typeface="Verdana"/>
              </a:rPr>
              <a:t>2.</a:t>
            </a:r>
            <a:r>
              <a:rPr sz="1600" spc="3" dirty="0">
                <a:latin typeface="Verdana"/>
                <a:cs typeface="Verdana"/>
              </a:rPr>
              <a:t> </a:t>
            </a:r>
            <a:r>
              <a:rPr sz="1600" spc="37" dirty="0">
                <a:latin typeface="Verdana"/>
                <a:cs typeface="Verdana"/>
              </a:rPr>
              <a:t>El</a:t>
            </a:r>
            <a:r>
              <a:rPr sz="1600" spc="57" dirty="0">
                <a:latin typeface="Verdana"/>
                <a:cs typeface="Verdana"/>
              </a:rPr>
              <a:t> </a:t>
            </a:r>
            <a:r>
              <a:rPr sz="1600" spc="23" dirty="0">
                <a:latin typeface="Verdana"/>
                <a:cs typeface="Verdana"/>
              </a:rPr>
              <a:t>distrito</a:t>
            </a:r>
            <a:r>
              <a:rPr sz="1600" spc="57" dirty="0">
                <a:latin typeface="Verdana"/>
                <a:cs typeface="Verdana"/>
              </a:rPr>
              <a:t> </a:t>
            </a:r>
            <a:r>
              <a:rPr sz="1600" spc="50" dirty="0">
                <a:latin typeface="Verdana"/>
                <a:cs typeface="Verdana"/>
              </a:rPr>
              <a:t>metropolitano</a:t>
            </a:r>
            <a:r>
              <a:rPr sz="1600" spc="60" dirty="0">
                <a:latin typeface="Verdana"/>
                <a:cs typeface="Verdana"/>
              </a:rPr>
              <a:t> de</a:t>
            </a:r>
            <a:r>
              <a:rPr sz="1600" spc="57" dirty="0">
                <a:latin typeface="Verdana"/>
                <a:cs typeface="Verdana"/>
              </a:rPr>
              <a:t> Quito</a:t>
            </a:r>
            <a:r>
              <a:rPr sz="1600" spc="60" dirty="0">
                <a:latin typeface="Verdana"/>
                <a:cs typeface="Verdana"/>
              </a:rPr>
              <a:t> </a:t>
            </a:r>
            <a:r>
              <a:rPr sz="1600" spc="30" dirty="0">
                <a:latin typeface="Verdana"/>
                <a:cs typeface="Verdana"/>
              </a:rPr>
              <a:t>requiere</a:t>
            </a:r>
            <a:r>
              <a:rPr sz="1600" spc="57" dirty="0">
                <a:latin typeface="Verdana"/>
                <a:cs typeface="Verdana"/>
              </a:rPr>
              <a:t> </a:t>
            </a:r>
            <a:r>
              <a:rPr sz="1600" spc="76" dirty="0">
                <a:latin typeface="Verdana"/>
                <a:cs typeface="Verdana"/>
              </a:rPr>
              <a:t>un</a:t>
            </a:r>
            <a:r>
              <a:rPr sz="1600" spc="57" dirty="0">
                <a:latin typeface="Verdana"/>
                <a:cs typeface="Verdana"/>
              </a:rPr>
              <a:t> </a:t>
            </a:r>
            <a:r>
              <a:rPr sz="1600" spc="50" dirty="0">
                <a:latin typeface="Verdana"/>
                <a:cs typeface="Verdana"/>
              </a:rPr>
              <a:t>programa</a:t>
            </a:r>
            <a:r>
              <a:rPr sz="1600" spc="60" dirty="0">
                <a:latin typeface="Verdana"/>
                <a:cs typeface="Verdana"/>
              </a:rPr>
              <a:t> </a:t>
            </a:r>
            <a:r>
              <a:rPr sz="1600" spc="70" dirty="0">
                <a:latin typeface="Verdana"/>
                <a:cs typeface="Verdana"/>
              </a:rPr>
              <a:t>que</a:t>
            </a:r>
            <a:r>
              <a:rPr sz="1600" spc="57" dirty="0">
                <a:latin typeface="Verdana"/>
                <a:cs typeface="Verdana"/>
              </a:rPr>
              <a:t> </a:t>
            </a:r>
            <a:r>
              <a:rPr sz="1600" spc="27" dirty="0">
                <a:latin typeface="Verdana"/>
                <a:cs typeface="Verdana"/>
              </a:rPr>
              <a:t>solicite</a:t>
            </a:r>
            <a:r>
              <a:rPr sz="1600" spc="57" dirty="0">
                <a:latin typeface="Verdana"/>
                <a:cs typeface="Verdana"/>
              </a:rPr>
              <a:t> </a:t>
            </a:r>
            <a:r>
              <a:rPr sz="1600" spc="-3" dirty="0">
                <a:latin typeface="Verdana"/>
                <a:cs typeface="Verdana"/>
              </a:rPr>
              <a:t>al</a:t>
            </a:r>
            <a:r>
              <a:rPr sz="1600" spc="60" dirty="0">
                <a:latin typeface="Verdana"/>
                <a:cs typeface="Verdana"/>
              </a:rPr>
              <a:t> </a:t>
            </a:r>
            <a:r>
              <a:rPr sz="1600" spc="23" dirty="0">
                <a:latin typeface="Verdana"/>
                <a:cs typeface="Verdana"/>
              </a:rPr>
              <a:t>usuario</a:t>
            </a:r>
            <a:r>
              <a:rPr sz="1600" spc="57" dirty="0">
                <a:latin typeface="Verdana"/>
                <a:cs typeface="Verdana"/>
              </a:rPr>
              <a:t> </a:t>
            </a:r>
            <a:r>
              <a:rPr sz="1600" spc="13" dirty="0">
                <a:latin typeface="Verdana"/>
                <a:cs typeface="Verdana"/>
              </a:rPr>
              <a:t>el</a:t>
            </a:r>
            <a:r>
              <a:rPr sz="1600" spc="60" dirty="0">
                <a:latin typeface="Verdana"/>
                <a:cs typeface="Verdana"/>
              </a:rPr>
              <a:t> </a:t>
            </a:r>
            <a:r>
              <a:rPr sz="1600" spc="33" dirty="0">
                <a:latin typeface="Verdana"/>
                <a:cs typeface="Verdana"/>
              </a:rPr>
              <a:t>ingreso</a:t>
            </a:r>
            <a:r>
              <a:rPr sz="1600" spc="57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de </a:t>
            </a:r>
            <a:r>
              <a:rPr sz="1600" spc="-557" dirty="0">
                <a:latin typeface="Verdana"/>
                <a:cs typeface="Verdana"/>
              </a:rPr>
              <a:t> </a:t>
            </a:r>
            <a:r>
              <a:rPr sz="1600" spc="37" dirty="0">
                <a:latin typeface="Verdana"/>
                <a:cs typeface="Verdana"/>
              </a:rPr>
              <a:t>dos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50" dirty="0">
                <a:latin typeface="Verdana"/>
                <a:cs typeface="Verdana"/>
              </a:rPr>
              <a:t>números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30" dirty="0">
                <a:latin typeface="Verdana"/>
                <a:cs typeface="Verdana"/>
              </a:rPr>
              <a:t>diferentes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-80" dirty="0">
                <a:latin typeface="Verdana"/>
                <a:cs typeface="Verdana"/>
              </a:rPr>
              <a:t>y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40" dirty="0">
                <a:latin typeface="Verdana"/>
                <a:cs typeface="Verdana"/>
              </a:rPr>
              <a:t>muestre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53" dirty="0">
                <a:latin typeface="Verdana"/>
                <a:cs typeface="Verdana"/>
              </a:rPr>
              <a:t>en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33" dirty="0">
                <a:latin typeface="Verdana"/>
                <a:cs typeface="Verdana"/>
              </a:rPr>
              <a:t>pantalla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13" dirty="0">
                <a:latin typeface="Verdana"/>
                <a:cs typeface="Verdana"/>
              </a:rPr>
              <a:t>el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23" dirty="0">
                <a:latin typeface="Verdana"/>
                <a:cs typeface="Verdana"/>
              </a:rPr>
              <a:t>mayor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de</a:t>
            </a:r>
            <a:r>
              <a:rPr sz="1600" spc="-97" dirty="0">
                <a:latin typeface="Verdana"/>
                <a:cs typeface="Verdana"/>
              </a:rPr>
              <a:t> </a:t>
            </a:r>
            <a:r>
              <a:rPr sz="1600" spc="3" dirty="0">
                <a:latin typeface="Verdana"/>
                <a:cs typeface="Verdana"/>
              </a:rPr>
              <a:t>los</a:t>
            </a:r>
            <a:r>
              <a:rPr sz="1600" spc="-93" dirty="0">
                <a:latin typeface="Verdana"/>
                <a:cs typeface="Verdana"/>
              </a:rPr>
              <a:t> </a:t>
            </a:r>
            <a:r>
              <a:rPr sz="1600" spc="-27" dirty="0">
                <a:latin typeface="Verdana"/>
                <a:cs typeface="Verdana"/>
              </a:rPr>
              <a:t>dos.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8355" y="1022945"/>
            <a:ext cx="2077720" cy="4598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933" spc="113" dirty="0">
                <a:solidFill>
                  <a:srgbClr val="252525"/>
                </a:solidFill>
              </a:rPr>
              <a:t>Proyecto</a:t>
            </a:r>
            <a:r>
              <a:rPr sz="2933" spc="-200" dirty="0">
                <a:solidFill>
                  <a:srgbClr val="252525"/>
                </a:solidFill>
              </a:rPr>
              <a:t> </a:t>
            </a:r>
            <a:r>
              <a:rPr sz="2933" spc="-190" dirty="0">
                <a:solidFill>
                  <a:srgbClr val="252525"/>
                </a:solidFill>
              </a:rPr>
              <a:t>3</a:t>
            </a:r>
            <a:endParaRPr sz="2933"/>
          </a:p>
        </p:txBody>
      </p:sp>
      <p:sp>
        <p:nvSpPr>
          <p:cNvPr id="5" name="object 5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5012" y="2519255"/>
            <a:ext cx="4845050" cy="273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77337" y="1308012"/>
            <a:ext cx="2791036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67" dirty="0">
                <a:solidFill>
                  <a:srgbClr val="FF8200"/>
                </a:solidFill>
                <a:latin typeface="Verdana"/>
                <a:cs typeface="Verdana"/>
              </a:rPr>
              <a:t>PROYECTO</a:t>
            </a:r>
            <a:r>
              <a:rPr sz="3200" spc="-21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3200" spc="103" dirty="0">
                <a:solidFill>
                  <a:srgbClr val="FF8200"/>
                </a:solidFill>
                <a:latin typeface="Verdana"/>
                <a:cs typeface="Verdana"/>
              </a:rPr>
              <a:t>4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8356" y="2033563"/>
            <a:ext cx="1017397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formarán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equipos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personas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tendrán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7" dirty="0">
                <a:solidFill>
                  <a:srgbClr val="252525"/>
                </a:solidFill>
                <a:latin typeface="Verdana"/>
                <a:cs typeface="Verdana"/>
              </a:rPr>
              <a:t>20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minutos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máximo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aplicar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aprendido.</a:t>
            </a:r>
            <a:endParaRPr sz="166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271" y="2715090"/>
            <a:ext cx="57150" cy="571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271" y="3007190"/>
            <a:ext cx="57150" cy="57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271" y="3299290"/>
            <a:ext cx="57150" cy="57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271" y="3591390"/>
            <a:ext cx="57150" cy="571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271" y="3883490"/>
            <a:ext cx="57150" cy="571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271" y="4467690"/>
            <a:ext cx="57150" cy="571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271" y="5343990"/>
            <a:ext cx="57150" cy="571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2054" y="2018728"/>
            <a:ext cx="10148146" cy="373610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467" spc="27" dirty="0">
                <a:latin typeface="Verdana"/>
                <a:cs typeface="Verdana"/>
              </a:rPr>
              <a:t>El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-73" dirty="0">
                <a:latin typeface="Verdana"/>
                <a:cs typeface="Verdana"/>
              </a:rPr>
              <a:t>SRI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solicita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67" dirty="0">
                <a:latin typeface="Verdana"/>
                <a:cs typeface="Verdana"/>
              </a:rPr>
              <a:t>un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software</a:t>
            </a:r>
            <a:r>
              <a:rPr sz="1467" spc="-100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para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17" dirty="0">
                <a:latin typeface="Verdana"/>
                <a:cs typeface="Verdana"/>
              </a:rPr>
              <a:t>tributar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67" dirty="0">
                <a:latin typeface="Verdana"/>
                <a:cs typeface="Verdana"/>
              </a:rPr>
              <a:t>un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40" dirty="0">
                <a:latin typeface="Verdana"/>
                <a:cs typeface="Verdana"/>
              </a:rPr>
              <a:t>determinado</a:t>
            </a:r>
            <a:r>
              <a:rPr sz="1467" spc="-100" dirty="0">
                <a:latin typeface="Verdana"/>
                <a:cs typeface="Verdana"/>
              </a:rPr>
              <a:t> </a:t>
            </a:r>
            <a:r>
              <a:rPr sz="1467" spc="-3" dirty="0">
                <a:latin typeface="Verdana"/>
                <a:cs typeface="Verdana"/>
              </a:rPr>
              <a:t>impuesto:</a:t>
            </a:r>
            <a:endParaRPr sz="1467">
              <a:latin typeface="Verdana"/>
              <a:cs typeface="Verdana"/>
            </a:endParaRPr>
          </a:p>
          <a:p>
            <a:pPr>
              <a:spcBef>
                <a:spcPts val="3"/>
              </a:spcBef>
            </a:pPr>
            <a:endParaRPr sz="2333">
              <a:latin typeface="Verdana"/>
              <a:cs typeface="Verdana"/>
            </a:endParaRPr>
          </a:p>
          <a:p>
            <a:pPr marL="324713"/>
            <a:r>
              <a:rPr sz="1467" spc="10" dirty="0">
                <a:latin typeface="Verdana"/>
                <a:cs typeface="Verdana"/>
              </a:rPr>
              <a:t>Cree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67" dirty="0">
                <a:latin typeface="Verdana"/>
                <a:cs typeface="Verdana"/>
              </a:rPr>
              <a:t>un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archivo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50" dirty="0">
                <a:latin typeface="Verdana"/>
                <a:cs typeface="Verdana"/>
              </a:rPr>
              <a:t>de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37" dirty="0">
                <a:latin typeface="Verdana"/>
                <a:cs typeface="Verdana"/>
              </a:rPr>
              <a:t>python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57" dirty="0">
                <a:latin typeface="Verdana"/>
                <a:cs typeface="Verdana"/>
              </a:rPr>
              <a:t>con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7" dirty="0">
                <a:latin typeface="Verdana"/>
                <a:cs typeface="Verdana"/>
              </a:rPr>
              <a:t>el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53" dirty="0">
                <a:latin typeface="Verdana"/>
                <a:cs typeface="Verdana"/>
              </a:rPr>
              <a:t>nombre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17" dirty="0">
                <a:latin typeface="Verdana"/>
                <a:cs typeface="Verdana"/>
              </a:rPr>
              <a:t>test4.py</a:t>
            </a:r>
            <a:endParaRPr sz="1467">
              <a:latin typeface="Verdana"/>
              <a:cs typeface="Verdana"/>
            </a:endParaRPr>
          </a:p>
          <a:p>
            <a:pPr marL="324713" marR="2267487">
              <a:lnSpc>
                <a:spcPct val="130700"/>
              </a:lnSpc>
            </a:pPr>
            <a:r>
              <a:rPr sz="1467" spc="27" dirty="0">
                <a:latin typeface="Verdana"/>
                <a:cs typeface="Verdana"/>
              </a:rPr>
              <a:t>El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software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53" dirty="0">
                <a:latin typeface="Verdana"/>
                <a:cs typeface="Verdana"/>
              </a:rPr>
              <a:t>debe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7" dirty="0">
                <a:latin typeface="Verdana"/>
                <a:cs typeface="Verdana"/>
              </a:rPr>
              <a:t>solicitar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7" dirty="0">
                <a:latin typeface="Verdana"/>
                <a:cs typeface="Verdana"/>
              </a:rPr>
              <a:t>el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13" dirty="0">
                <a:latin typeface="Verdana"/>
                <a:cs typeface="Verdana"/>
              </a:rPr>
              <a:t>nombre,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47" dirty="0">
                <a:latin typeface="Verdana"/>
                <a:cs typeface="Verdana"/>
              </a:rPr>
              <a:t>edad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73" dirty="0">
                <a:latin typeface="Verdana"/>
                <a:cs typeface="Verdana"/>
              </a:rPr>
              <a:t>y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7" dirty="0">
                <a:latin typeface="Verdana"/>
                <a:cs typeface="Verdana"/>
              </a:rPr>
              <a:t>el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23" dirty="0">
                <a:latin typeface="Verdana"/>
                <a:cs typeface="Verdana"/>
              </a:rPr>
              <a:t>ingreso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33" dirty="0">
                <a:latin typeface="Verdana"/>
                <a:cs typeface="Verdana"/>
              </a:rPr>
              <a:t>mensual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50" dirty="0">
                <a:latin typeface="Verdana"/>
                <a:cs typeface="Verdana"/>
              </a:rPr>
              <a:t>de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40" dirty="0">
                <a:latin typeface="Verdana"/>
                <a:cs typeface="Verdana"/>
              </a:rPr>
              <a:t>una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10" dirty="0">
                <a:latin typeface="Verdana"/>
                <a:cs typeface="Verdana"/>
              </a:rPr>
              <a:t>persona. </a:t>
            </a:r>
            <a:r>
              <a:rPr sz="1467" spc="-503" dirty="0">
                <a:latin typeface="Verdana"/>
                <a:cs typeface="Verdana"/>
              </a:rPr>
              <a:t> </a:t>
            </a:r>
            <a:r>
              <a:rPr sz="1467" spc="27" dirty="0">
                <a:latin typeface="Verdana"/>
                <a:cs typeface="Verdana"/>
              </a:rPr>
              <a:t>El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software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53" dirty="0">
                <a:latin typeface="Verdana"/>
                <a:cs typeface="Verdana"/>
              </a:rPr>
              <a:t>debe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3" dirty="0">
                <a:latin typeface="Verdana"/>
                <a:cs typeface="Verdana"/>
              </a:rPr>
              <a:t>evaluar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23" dirty="0">
                <a:latin typeface="Verdana"/>
                <a:cs typeface="Verdana"/>
              </a:rPr>
              <a:t>si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10" dirty="0">
                <a:latin typeface="Verdana"/>
                <a:cs typeface="Verdana"/>
              </a:rPr>
              <a:t>la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20" dirty="0">
                <a:latin typeface="Verdana"/>
                <a:cs typeface="Verdana"/>
              </a:rPr>
              <a:t>persona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13" dirty="0">
                <a:latin typeface="Verdana"/>
                <a:cs typeface="Verdana"/>
              </a:rPr>
              <a:t>es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3" dirty="0">
                <a:latin typeface="Verdana"/>
                <a:cs typeface="Verdana"/>
              </a:rPr>
              <a:t>mayor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50" dirty="0">
                <a:latin typeface="Verdana"/>
                <a:cs typeface="Verdana"/>
              </a:rPr>
              <a:t>de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47" dirty="0">
                <a:latin typeface="Verdana"/>
                <a:cs typeface="Verdana"/>
              </a:rPr>
              <a:t>edad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27" dirty="0">
                <a:latin typeface="Verdana"/>
                <a:cs typeface="Verdana"/>
              </a:rPr>
              <a:t>o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47" dirty="0">
                <a:latin typeface="Verdana"/>
                <a:cs typeface="Verdana"/>
              </a:rPr>
              <a:t>menor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50" dirty="0">
                <a:latin typeface="Verdana"/>
                <a:cs typeface="Verdana"/>
              </a:rPr>
              <a:t>de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7" dirty="0">
                <a:latin typeface="Verdana"/>
                <a:cs typeface="Verdana"/>
              </a:rPr>
              <a:t>edad.</a:t>
            </a:r>
            <a:endParaRPr sz="1467">
              <a:latin typeface="Verdana"/>
              <a:cs typeface="Verdana"/>
            </a:endParaRPr>
          </a:p>
          <a:p>
            <a:pPr marL="324713">
              <a:spcBef>
                <a:spcPts val="540"/>
              </a:spcBef>
            </a:pPr>
            <a:r>
              <a:rPr sz="1467" spc="27" dirty="0">
                <a:latin typeface="Verdana"/>
                <a:cs typeface="Verdana"/>
              </a:rPr>
              <a:t>El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software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53" dirty="0">
                <a:latin typeface="Verdana"/>
                <a:cs typeface="Verdana"/>
              </a:rPr>
              <a:t>debe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3" dirty="0">
                <a:latin typeface="Verdana"/>
                <a:cs typeface="Verdana"/>
              </a:rPr>
              <a:t>evaluar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-23" dirty="0">
                <a:latin typeface="Verdana"/>
                <a:cs typeface="Verdana"/>
              </a:rPr>
              <a:t>si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7" dirty="0">
                <a:latin typeface="Verdana"/>
                <a:cs typeface="Verdana"/>
              </a:rPr>
              <a:t>el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23" dirty="0">
                <a:latin typeface="Verdana"/>
                <a:cs typeface="Verdana"/>
              </a:rPr>
              <a:t>ingreso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33" dirty="0">
                <a:latin typeface="Verdana"/>
                <a:cs typeface="Verdana"/>
              </a:rPr>
              <a:t>mensual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13" dirty="0">
                <a:latin typeface="Verdana"/>
                <a:cs typeface="Verdana"/>
              </a:rPr>
              <a:t>es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3" dirty="0">
                <a:latin typeface="Verdana"/>
                <a:cs typeface="Verdana"/>
              </a:rPr>
              <a:t>mayor</a:t>
            </a:r>
            <a:r>
              <a:rPr sz="1467" spc="-103" dirty="0">
                <a:latin typeface="Verdana"/>
                <a:cs typeface="Verdana"/>
              </a:rPr>
              <a:t> </a:t>
            </a:r>
            <a:r>
              <a:rPr sz="1467" spc="-17" dirty="0">
                <a:latin typeface="Verdana"/>
                <a:cs typeface="Verdana"/>
              </a:rPr>
              <a:t>a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2000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33" dirty="0">
                <a:latin typeface="Verdana"/>
                <a:cs typeface="Verdana"/>
              </a:rPr>
              <a:t>USD.</a:t>
            </a:r>
            <a:endParaRPr sz="1467">
              <a:latin typeface="Verdana"/>
              <a:cs typeface="Verdana"/>
            </a:endParaRPr>
          </a:p>
          <a:p>
            <a:pPr marL="324713" marR="3387" algn="just">
              <a:lnSpc>
                <a:spcPct val="130700"/>
              </a:lnSpc>
            </a:pPr>
            <a:r>
              <a:rPr sz="1467" spc="27" dirty="0">
                <a:latin typeface="Verdana"/>
                <a:cs typeface="Verdana"/>
              </a:rPr>
              <a:t>El </a:t>
            </a:r>
            <a:r>
              <a:rPr sz="1467" spc="10" dirty="0">
                <a:latin typeface="Verdana"/>
                <a:cs typeface="Verdana"/>
              </a:rPr>
              <a:t>software</a:t>
            </a:r>
            <a:r>
              <a:rPr sz="1467" spc="13" dirty="0">
                <a:latin typeface="Verdana"/>
                <a:cs typeface="Verdana"/>
              </a:rPr>
              <a:t> </a:t>
            </a:r>
            <a:r>
              <a:rPr sz="1467" spc="53" dirty="0">
                <a:latin typeface="Verdana"/>
                <a:cs typeface="Verdana"/>
              </a:rPr>
              <a:t>debe </a:t>
            </a:r>
            <a:r>
              <a:rPr sz="1467" spc="13" dirty="0">
                <a:latin typeface="Verdana"/>
                <a:cs typeface="Verdana"/>
              </a:rPr>
              <a:t>mostrar</a:t>
            </a:r>
            <a:r>
              <a:rPr sz="1467" spc="17" dirty="0">
                <a:latin typeface="Verdana"/>
                <a:cs typeface="Verdana"/>
              </a:rPr>
              <a:t> </a:t>
            </a:r>
            <a:r>
              <a:rPr sz="1467" spc="7" dirty="0">
                <a:latin typeface="Verdana"/>
                <a:cs typeface="Verdana"/>
              </a:rPr>
              <a:t>el</a:t>
            </a:r>
            <a:r>
              <a:rPr sz="1467" spc="10" dirty="0">
                <a:latin typeface="Verdana"/>
                <a:cs typeface="Verdana"/>
              </a:rPr>
              <a:t> </a:t>
            </a:r>
            <a:r>
              <a:rPr sz="1467" spc="30" dirty="0">
                <a:latin typeface="Verdana"/>
                <a:cs typeface="Verdana"/>
              </a:rPr>
              <a:t>siguiente </a:t>
            </a:r>
            <a:r>
              <a:rPr sz="1467" spc="13" dirty="0">
                <a:latin typeface="Verdana"/>
                <a:cs typeface="Verdana"/>
              </a:rPr>
              <a:t>mensaje</a:t>
            </a:r>
            <a:r>
              <a:rPr sz="1467" spc="17" dirty="0">
                <a:latin typeface="Verdana"/>
                <a:cs typeface="Verdana"/>
              </a:rPr>
              <a:t> </a:t>
            </a:r>
            <a:r>
              <a:rPr sz="1467" spc="20" dirty="0">
                <a:latin typeface="Verdana"/>
                <a:cs typeface="Verdana"/>
              </a:rPr>
              <a:t>“Estimado </a:t>
            </a:r>
            <a:r>
              <a:rPr sz="1467" spc="-33" dirty="0">
                <a:latin typeface="Verdana"/>
                <a:cs typeface="Verdana"/>
              </a:rPr>
              <a:t>usuario:</a:t>
            </a:r>
            <a:r>
              <a:rPr sz="1467" spc="-30" dirty="0">
                <a:latin typeface="Verdana"/>
                <a:cs typeface="Verdana"/>
              </a:rPr>
              <a:t> </a:t>
            </a:r>
            <a:r>
              <a:rPr sz="1467" spc="33" dirty="0">
                <a:latin typeface="Verdana"/>
                <a:cs typeface="Verdana"/>
              </a:rPr>
              <a:t>nombreDelUsuario </a:t>
            </a:r>
            <a:r>
              <a:rPr sz="1467" spc="-23" dirty="0">
                <a:latin typeface="Verdana"/>
                <a:cs typeface="Verdana"/>
              </a:rPr>
              <a:t>ud.</a:t>
            </a:r>
            <a:r>
              <a:rPr sz="1467" spc="-20" dirty="0">
                <a:latin typeface="Verdana"/>
                <a:cs typeface="Verdana"/>
              </a:rPr>
              <a:t> </a:t>
            </a:r>
            <a:r>
              <a:rPr sz="1467" spc="53" dirty="0">
                <a:latin typeface="Verdana"/>
                <a:cs typeface="Verdana"/>
              </a:rPr>
              <a:t>debe </a:t>
            </a:r>
            <a:r>
              <a:rPr sz="1467" spc="57" dirty="0">
                <a:latin typeface="Verdana"/>
                <a:cs typeface="Verdana"/>
              </a:rPr>
              <a:t> </a:t>
            </a:r>
            <a:r>
              <a:rPr sz="1467" spc="3" dirty="0">
                <a:latin typeface="Verdana"/>
                <a:cs typeface="Verdana"/>
              </a:rPr>
              <a:t>tributar”</a:t>
            </a:r>
            <a:r>
              <a:rPr sz="1467" spc="-110" dirty="0">
                <a:latin typeface="Verdana"/>
                <a:cs typeface="Verdana"/>
              </a:rPr>
              <a:t> </a:t>
            </a:r>
            <a:r>
              <a:rPr sz="1467" spc="43" dirty="0">
                <a:latin typeface="Verdana"/>
                <a:cs typeface="Verdana"/>
              </a:rPr>
              <a:t>en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3" dirty="0">
                <a:latin typeface="Verdana"/>
                <a:cs typeface="Verdana"/>
              </a:rPr>
              <a:t>caso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50" dirty="0">
                <a:latin typeface="Verdana"/>
                <a:cs typeface="Verdana"/>
              </a:rPr>
              <a:t>de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57" dirty="0">
                <a:latin typeface="Verdana"/>
                <a:cs typeface="Verdana"/>
              </a:rPr>
              <a:t>que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10" dirty="0">
                <a:latin typeface="Verdana"/>
                <a:cs typeface="Verdana"/>
              </a:rPr>
              <a:t>la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20" dirty="0">
                <a:latin typeface="Verdana"/>
                <a:cs typeface="Verdana"/>
              </a:rPr>
              <a:t>persona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13" dirty="0">
                <a:latin typeface="Verdana"/>
                <a:cs typeface="Verdana"/>
              </a:rPr>
              <a:t>sea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3" dirty="0">
                <a:latin typeface="Verdana"/>
                <a:cs typeface="Verdana"/>
              </a:rPr>
              <a:t>mayor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50" dirty="0">
                <a:latin typeface="Verdana"/>
                <a:cs typeface="Verdana"/>
              </a:rPr>
              <a:t>de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7" dirty="0">
                <a:latin typeface="Verdana"/>
                <a:cs typeface="Verdana"/>
              </a:rPr>
              <a:t>edad.</a:t>
            </a:r>
            <a:endParaRPr sz="1467">
              <a:latin typeface="Verdana"/>
              <a:cs typeface="Verdana"/>
            </a:endParaRPr>
          </a:p>
          <a:p>
            <a:pPr marL="324713" marR="3387" algn="just">
              <a:lnSpc>
                <a:spcPct val="130700"/>
              </a:lnSpc>
            </a:pPr>
            <a:r>
              <a:rPr sz="1467" spc="27" dirty="0">
                <a:latin typeface="Verdana"/>
                <a:cs typeface="Verdana"/>
              </a:rPr>
              <a:t>El</a:t>
            </a:r>
            <a:r>
              <a:rPr sz="1467" spc="-20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software</a:t>
            </a:r>
            <a:r>
              <a:rPr sz="1467" spc="-17" dirty="0">
                <a:latin typeface="Verdana"/>
                <a:cs typeface="Verdana"/>
              </a:rPr>
              <a:t> </a:t>
            </a:r>
            <a:r>
              <a:rPr sz="1467" spc="53" dirty="0">
                <a:latin typeface="Verdana"/>
                <a:cs typeface="Verdana"/>
              </a:rPr>
              <a:t>debe</a:t>
            </a:r>
            <a:r>
              <a:rPr sz="1467" spc="-17" dirty="0">
                <a:latin typeface="Verdana"/>
                <a:cs typeface="Verdana"/>
              </a:rPr>
              <a:t> </a:t>
            </a:r>
            <a:r>
              <a:rPr sz="1467" spc="13" dirty="0">
                <a:latin typeface="Verdana"/>
                <a:cs typeface="Verdana"/>
              </a:rPr>
              <a:t>mostrar</a:t>
            </a:r>
            <a:r>
              <a:rPr sz="1467" spc="-17" dirty="0">
                <a:latin typeface="Verdana"/>
                <a:cs typeface="Verdana"/>
              </a:rPr>
              <a:t> </a:t>
            </a:r>
            <a:r>
              <a:rPr sz="1467" spc="67" dirty="0">
                <a:latin typeface="Verdana"/>
                <a:cs typeface="Verdana"/>
              </a:rPr>
              <a:t>un</a:t>
            </a:r>
            <a:r>
              <a:rPr sz="1467" spc="-17" dirty="0">
                <a:latin typeface="Verdana"/>
                <a:cs typeface="Verdana"/>
              </a:rPr>
              <a:t> </a:t>
            </a:r>
            <a:r>
              <a:rPr sz="1467" spc="13" dirty="0">
                <a:latin typeface="Verdana"/>
                <a:cs typeface="Verdana"/>
              </a:rPr>
              <a:t>mensaje</a:t>
            </a:r>
            <a:r>
              <a:rPr sz="1467" spc="-17" dirty="0">
                <a:latin typeface="Verdana"/>
                <a:cs typeface="Verdana"/>
              </a:rPr>
              <a:t> </a:t>
            </a:r>
            <a:r>
              <a:rPr sz="1467" spc="53" dirty="0">
                <a:latin typeface="Verdana"/>
                <a:cs typeface="Verdana"/>
              </a:rPr>
              <a:t>cuando</a:t>
            </a:r>
            <a:r>
              <a:rPr sz="1467" spc="-17" dirty="0">
                <a:latin typeface="Verdana"/>
                <a:cs typeface="Verdana"/>
              </a:rPr>
              <a:t> </a:t>
            </a:r>
            <a:r>
              <a:rPr sz="1467" spc="7" dirty="0">
                <a:latin typeface="Verdana"/>
                <a:cs typeface="Verdana"/>
              </a:rPr>
              <a:t>el</a:t>
            </a:r>
            <a:r>
              <a:rPr sz="1467" spc="-13" dirty="0">
                <a:latin typeface="Verdana"/>
                <a:cs typeface="Verdana"/>
              </a:rPr>
              <a:t> </a:t>
            </a:r>
            <a:r>
              <a:rPr sz="1467" spc="23" dirty="0">
                <a:latin typeface="Verdana"/>
                <a:cs typeface="Verdana"/>
              </a:rPr>
              <a:t>ingreso</a:t>
            </a:r>
            <a:r>
              <a:rPr sz="1467" spc="-13" dirty="0">
                <a:latin typeface="Verdana"/>
                <a:cs typeface="Verdana"/>
              </a:rPr>
              <a:t> sea</a:t>
            </a:r>
            <a:r>
              <a:rPr sz="1467" spc="-17" dirty="0">
                <a:latin typeface="Verdana"/>
                <a:cs typeface="Verdana"/>
              </a:rPr>
              <a:t> </a:t>
            </a:r>
            <a:r>
              <a:rPr sz="1467" spc="47" dirty="0">
                <a:latin typeface="Verdana"/>
                <a:cs typeface="Verdana"/>
              </a:rPr>
              <a:t>menor</a:t>
            </a:r>
            <a:r>
              <a:rPr sz="1467" spc="-13" dirty="0">
                <a:latin typeface="Verdana"/>
                <a:cs typeface="Verdana"/>
              </a:rPr>
              <a:t> </a:t>
            </a:r>
            <a:r>
              <a:rPr sz="1467" spc="-17" dirty="0">
                <a:latin typeface="Verdana"/>
                <a:cs typeface="Verdana"/>
              </a:rPr>
              <a:t>a</a:t>
            </a:r>
            <a:r>
              <a:rPr sz="1467" spc="-13" dirty="0">
                <a:latin typeface="Verdana"/>
                <a:cs typeface="Verdana"/>
              </a:rPr>
              <a:t> </a:t>
            </a:r>
            <a:r>
              <a:rPr sz="1467" spc="-3" dirty="0">
                <a:latin typeface="Verdana"/>
                <a:cs typeface="Verdana"/>
              </a:rPr>
              <a:t>500</a:t>
            </a:r>
            <a:r>
              <a:rPr sz="1467" spc="-13" dirty="0">
                <a:latin typeface="Verdana"/>
                <a:cs typeface="Verdana"/>
              </a:rPr>
              <a:t> </a:t>
            </a:r>
            <a:r>
              <a:rPr sz="1467" spc="27" dirty="0">
                <a:latin typeface="Verdana"/>
                <a:cs typeface="Verdana"/>
              </a:rPr>
              <a:t>USD</a:t>
            </a:r>
            <a:r>
              <a:rPr sz="1467" spc="-13" dirty="0">
                <a:latin typeface="Verdana"/>
                <a:cs typeface="Verdana"/>
              </a:rPr>
              <a:t> </a:t>
            </a:r>
            <a:r>
              <a:rPr sz="1467" spc="-73" dirty="0">
                <a:latin typeface="Verdana"/>
                <a:cs typeface="Verdana"/>
              </a:rPr>
              <a:t>y</a:t>
            </a:r>
            <a:r>
              <a:rPr sz="1467" spc="-13" dirty="0">
                <a:latin typeface="Verdana"/>
                <a:cs typeface="Verdana"/>
              </a:rPr>
              <a:t> </a:t>
            </a:r>
            <a:r>
              <a:rPr sz="1467" spc="-10" dirty="0">
                <a:latin typeface="Verdana"/>
                <a:cs typeface="Verdana"/>
              </a:rPr>
              <a:t>la</a:t>
            </a:r>
            <a:r>
              <a:rPr sz="1467" spc="-13" dirty="0">
                <a:latin typeface="Verdana"/>
                <a:cs typeface="Verdana"/>
              </a:rPr>
              <a:t> </a:t>
            </a:r>
            <a:r>
              <a:rPr sz="1467" spc="20" dirty="0">
                <a:latin typeface="Verdana"/>
                <a:cs typeface="Verdana"/>
              </a:rPr>
              <a:t>persona</a:t>
            </a:r>
            <a:r>
              <a:rPr sz="1467" spc="-13" dirty="0">
                <a:latin typeface="Verdana"/>
                <a:cs typeface="Verdana"/>
              </a:rPr>
              <a:t> sea </a:t>
            </a:r>
            <a:r>
              <a:rPr sz="1467" spc="13" dirty="0">
                <a:latin typeface="Verdana"/>
                <a:cs typeface="Verdana"/>
              </a:rPr>
              <a:t>mayor </a:t>
            </a:r>
            <a:r>
              <a:rPr sz="1467" spc="-510" dirty="0">
                <a:latin typeface="Verdana"/>
                <a:cs typeface="Verdana"/>
              </a:rPr>
              <a:t> </a:t>
            </a:r>
            <a:r>
              <a:rPr sz="1467" spc="50" dirty="0">
                <a:latin typeface="Verdana"/>
                <a:cs typeface="Verdana"/>
              </a:rPr>
              <a:t>de </a:t>
            </a:r>
            <a:r>
              <a:rPr sz="1467" spc="-7" dirty="0">
                <a:latin typeface="Verdana"/>
                <a:cs typeface="Verdana"/>
              </a:rPr>
              <a:t>edad, </a:t>
            </a:r>
            <a:r>
              <a:rPr sz="1467" spc="7" dirty="0">
                <a:latin typeface="Verdana"/>
                <a:cs typeface="Verdana"/>
              </a:rPr>
              <a:t>el </a:t>
            </a:r>
            <a:r>
              <a:rPr sz="1467" spc="13" dirty="0">
                <a:latin typeface="Verdana"/>
                <a:cs typeface="Verdana"/>
              </a:rPr>
              <a:t>mensaje </a:t>
            </a:r>
            <a:r>
              <a:rPr sz="1467" spc="10" dirty="0">
                <a:latin typeface="Verdana"/>
                <a:cs typeface="Verdana"/>
              </a:rPr>
              <a:t>dirá </a:t>
            </a:r>
            <a:r>
              <a:rPr sz="1467" spc="13" dirty="0">
                <a:latin typeface="Verdana"/>
                <a:cs typeface="Verdana"/>
              </a:rPr>
              <a:t>lo </a:t>
            </a:r>
            <a:r>
              <a:rPr sz="1467" spc="-10" dirty="0">
                <a:latin typeface="Verdana"/>
                <a:cs typeface="Verdana"/>
              </a:rPr>
              <a:t>siguiente:</a:t>
            </a:r>
            <a:r>
              <a:rPr sz="1467" spc="497" dirty="0">
                <a:latin typeface="Verdana"/>
                <a:cs typeface="Verdana"/>
              </a:rPr>
              <a:t> </a:t>
            </a:r>
            <a:r>
              <a:rPr sz="1467" spc="20" dirty="0">
                <a:latin typeface="Verdana"/>
                <a:cs typeface="Verdana"/>
              </a:rPr>
              <a:t>“Estimado </a:t>
            </a:r>
            <a:r>
              <a:rPr sz="1467" spc="-33" dirty="0">
                <a:latin typeface="Verdana"/>
                <a:cs typeface="Verdana"/>
              </a:rPr>
              <a:t>usuario: </a:t>
            </a:r>
            <a:r>
              <a:rPr sz="1467" spc="33" dirty="0">
                <a:latin typeface="Verdana"/>
                <a:cs typeface="Verdana"/>
              </a:rPr>
              <a:t>nombreDelUsuario </a:t>
            </a:r>
            <a:r>
              <a:rPr sz="1467" spc="-23" dirty="0">
                <a:latin typeface="Verdana"/>
                <a:cs typeface="Verdana"/>
              </a:rPr>
              <a:t>ud. </a:t>
            </a:r>
            <a:r>
              <a:rPr sz="1467" spc="67" dirty="0">
                <a:latin typeface="Verdana"/>
                <a:cs typeface="Verdana"/>
              </a:rPr>
              <a:t>No </a:t>
            </a:r>
            <a:r>
              <a:rPr sz="1467" spc="53" dirty="0">
                <a:latin typeface="Verdana"/>
                <a:cs typeface="Verdana"/>
              </a:rPr>
              <a:t>debe </a:t>
            </a:r>
            <a:r>
              <a:rPr sz="1467" spc="27" dirty="0">
                <a:latin typeface="Verdana"/>
                <a:cs typeface="Verdana"/>
              </a:rPr>
              <a:t>pagar </a:t>
            </a:r>
            <a:r>
              <a:rPr sz="1467" spc="30" dirty="0">
                <a:latin typeface="Verdana"/>
                <a:cs typeface="Verdana"/>
              </a:rPr>
              <a:t> </a:t>
            </a:r>
            <a:r>
              <a:rPr sz="1467" spc="-3" dirty="0">
                <a:latin typeface="Verdana"/>
                <a:cs typeface="Verdana"/>
              </a:rPr>
              <a:t>impuestos”.</a:t>
            </a:r>
            <a:endParaRPr sz="1467">
              <a:latin typeface="Verdana"/>
              <a:cs typeface="Verdana"/>
            </a:endParaRPr>
          </a:p>
          <a:p>
            <a:pPr marL="324713" marR="3810" algn="just">
              <a:lnSpc>
                <a:spcPct val="130700"/>
              </a:lnSpc>
            </a:pPr>
            <a:r>
              <a:rPr sz="1467" spc="27" dirty="0">
                <a:latin typeface="Verdana"/>
                <a:cs typeface="Verdana"/>
              </a:rPr>
              <a:t>El </a:t>
            </a:r>
            <a:r>
              <a:rPr sz="1467" spc="10" dirty="0">
                <a:latin typeface="Verdana"/>
                <a:cs typeface="Verdana"/>
              </a:rPr>
              <a:t>software </a:t>
            </a:r>
            <a:r>
              <a:rPr sz="1467" spc="53" dirty="0">
                <a:latin typeface="Verdana"/>
                <a:cs typeface="Verdana"/>
              </a:rPr>
              <a:t>debe </a:t>
            </a:r>
            <a:r>
              <a:rPr sz="1467" spc="10" dirty="0">
                <a:latin typeface="Verdana"/>
                <a:cs typeface="Verdana"/>
              </a:rPr>
              <a:t>mostras </a:t>
            </a:r>
            <a:r>
              <a:rPr sz="1467" spc="7" dirty="0">
                <a:latin typeface="Verdana"/>
                <a:cs typeface="Verdana"/>
              </a:rPr>
              <a:t>el </a:t>
            </a:r>
            <a:r>
              <a:rPr sz="1467" spc="53" dirty="0">
                <a:latin typeface="Verdana"/>
                <a:cs typeface="Verdana"/>
              </a:rPr>
              <a:t>nombre </a:t>
            </a:r>
            <a:r>
              <a:rPr sz="1467" spc="50" dirty="0">
                <a:latin typeface="Verdana"/>
                <a:cs typeface="Verdana"/>
              </a:rPr>
              <a:t>de </a:t>
            </a:r>
            <a:r>
              <a:rPr sz="1467" spc="-10" dirty="0">
                <a:latin typeface="Verdana"/>
                <a:cs typeface="Verdana"/>
              </a:rPr>
              <a:t>la persona, la </a:t>
            </a:r>
            <a:r>
              <a:rPr sz="1467" spc="47" dirty="0">
                <a:latin typeface="Verdana"/>
                <a:cs typeface="Verdana"/>
              </a:rPr>
              <a:t>edad </a:t>
            </a:r>
            <a:r>
              <a:rPr sz="1467" spc="-73" dirty="0">
                <a:latin typeface="Verdana"/>
                <a:cs typeface="Verdana"/>
              </a:rPr>
              <a:t>y </a:t>
            </a:r>
            <a:r>
              <a:rPr sz="1467" spc="67" dirty="0">
                <a:latin typeface="Verdana"/>
                <a:cs typeface="Verdana"/>
              </a:rPr>
              <a:t>un </a:t>
            </a:r>
            <a:r>
              <a:rPr sz="1467" spc="13" dirty="0">
                <a:latin typeface="Verdana"/>
                <a:cs typeface="Verdana"/>
              </a:rPr>
              <a:t>mensaje </a:t>
            </a:r>
            <a:r>
              <a:rPr sz="1467" spc="57" dirty="0">
                <a:latin typeface="Verdana"/>
                <a:cs typeface="Verdana"/>
              </a:rPr>
              <a:t>que </a:t>
            </a:r>
            <a:r>
              <a:rPr sz="1467" spc="-7" dirty="0">
                <a:latin typeface="Verdana"/>
                <a:cs typeface="Verdana"/>
              </a:rPr>
              <a:t>diga, </a:t>
            </a:r>
            <a:r>
              <a:rPr sz="1467" spc="37" dirty="0">
                <a:latin typeface="Verdana"/>
                <a:cs typeface="Verdana"/>
              </a:rPr>
              <a:t>Estimado </a:t>
            </a:r>
            <a:r>
              <a:rPr sz="1467" spc="13" dirty="0">
                <a:latin typeface="Verdana"/>
                <a:cs typeface="Verdana"/>
              </a:rPr>
              <a:t>usuario </a:t>
            </a:r>
            <a:r>
              <a:rPr sz="1467" spc="17" dirty="0">
                <a:latin typeface="Verdana"/>
                <a:cs typeface="Verdana"/>
              </a:rPr>
              <a:t> </a:t>
            </a:r>
            <a:r>
              <a:rPr sz="1467" spc="-23" dirty="0">
                <a:latin typeface="Verdana"/>
                <a:cs typeface="Verdana"/>
              </a:rPr>
              <a:t>ud.</a:t>
            </a:r>
            <a:r>
              <a:rPr sz="1467" spc="-110" dirty="0">
                <a:latin typeface="Verdana"/>
                <a:cs typeface="Verdana"/>
              </a:rPr>
              <a:t> </a:t>
            </a:r>
            <a:r>
              <a:rPr sz="1467" spc="50" dirty="0">
                <a:latin typeface="Verdana"/>
                <a:cs typeface="Verdana"/>
              </a:rPr>
              <a:t>no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13" dirty="0">
                <a:latin typeface="Verdana"/>
                <a:cs typeface="Verdana"/>
              </a:rPr>
              <a:t>es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33" dirty="0">
                <a:latin typeface="Verdana"/>
                <a:cs typeface="Verdana"/>
              </a:rPr>
              <a:t>apto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10" dirty="0">
                <a:latin typeface="Verdana"/>
                <a:cs typeface="Verdana"/>
              </a:rPr>
              <a:t>para</a:t>
            </a:r>
            <a:r>
              <a:rPr sz="1467" spc="-107" dirty="0">
                <a:latin typeface="Verdana"/>
                <a:cs typeface="Verdana"/>
              </a:rPr>
              <a:t> </a:t>
            </a:r>
            <a:r>
              <a:rPr sz="1467" spc="-10" dirty="0">
                <a:latin typeface="Verdana"/>
                <a:cs typeface="Verdana"/>
              </a:rPr>
              <a:t>tributar.</a:t>
            </a:r>
            <a:endParaRPr sz="1467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2055" y="1365008"/>
            <a:ext cx="2113703" cy="4598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933" spc="113" dirty="0">
                <a:solidFill>
                  <a:srgbClr val="252525"/>
                </a:solidFill>
              </a:rPr>
              <a:t>Proyecto</a:t>
            </a:r>
            <a:r>
              <a:rPr sz="2933" spc="-203" dirty="0">
                <a:solidFill>
                  <a:srgbClr val="252525"/>
                </a:solidFill>
              </a:rPr>
              <a:t> </a:t>
            </a:r>
            <a:r>
              <a:rPr sz="2933" spc="97" dirty="0">
                <a:solidFill>
                  <a:srgbClr val="252525"/>
                </a:solidFill>
              </a:rPr>
              <a:t>4</a:t>
            </a:r>
            <a:endParaRPr sz="2933"/>
          </a:p>
        </p:txBody>
      </p:sp>
      <p:sp>
        <p:nvSpPr>
          <p:cNvPr id="11" name="object 11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3304" y="3183284"/>
            <a:ext cx="1195070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43" dirty="0"/>
              <a:t>Listas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6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67485" y="1676895"/>
            <a:ext cx="10200217" cy="7936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listas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almacenar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varios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elementos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sola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variable,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son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consideradas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como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vectores,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listas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son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colección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ordenada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modificable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permite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miembros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duplicados,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ademas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listas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corchetes.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7334" y="1003539"/>
            <a:ext cx="122047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63" dirty="0"/>
              <a:t>L</a:t>
            </a:r>
            <a:r>
              <a:rPr sz="3200" spc="60" dirty="0"/>
              <a:t>i</a:t>
            </a:r>
            <a:r>
              <a:rPr sz="3200" spc="-20" dirty="0"/>
              <a:t>s</a:t>
            </a:r>
            <a:r>
              <a:rPr sz="3200" spc="110" dirty="0"/>
              <a:t>t</a:t>
            </a:r>
            <a:r>
              <a:rPr sz="3200" spc="37" dirty="0"/>
              <a:t>a</a:t>
            </a:r>
            <a:r>
              <a:rPr sz="3200" spc="-67" dirty="0"/>
              <a:t>s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459" y="2758092"/>
            <a:ext cx="5029199" cy="3035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2975984"/>
            <a:ext cx="4749799" cy="2946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22565" y="2997863"/>
            <a:ext cx="96097" cy="1521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33" spc="27" dirty="0">
                <a:solidFill>
                  <a:srgbClr val="FFFF00"/>
                </a:solidFill>
                <a:latin typeface="Verdana"/>
                <a:cs typeface="Verdana"/>
              </a:rPr>
              <a:t>0</a:t>
            </a:r>
            <a:endParaRPr sz="933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7555" y="2987443"/>
            <a:ext cx="60960" cy="1521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33" spc="-250" dirty="0">
                <a:solidFill>
                  <a:srgbClr val="FFFF00"/>
                </a:solidFill>
                <a:latin typeface="Verdana"/>
                <a:cs typeface="Verdana"/>
              </a:rPr>
              <a:t>1</a:t>
            </a:r>
            <a:endParaRPr sz="933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72544" y="2997863"/>
            <a:ext cx="85090" cy="1521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33" spc="-60" dirty="0">
                <a:solidFill>
                  <a:srgbClr val="FFFF00"/>
                </a:solidFill>
                <a:latin typeface="Verdana"/>
                <a:cs typeface="Verdana"/>
              </a:rPr>
              <a:t>2</a:t>
            </a:r>
            <a:endParaRPr sz="933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928356" y="1844184"/>
            <a:ext cx="8181763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Cambiar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valor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elemento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específico,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consulte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número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índice: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356" y="1133248"/>
            <a:ext cx="122047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63" dirty="0">
                <a:solidFill>
                  <a:srgbClr val="152E4D"/>
                </a:solidFill>
                <a:latin typeface="Verdana"/>
                <a:cs typeface="Verdana"/>
              </a:rPr>
              <a:t>L</a:t>
            </a:r>
            <a:r>
              <a:rPr sz="3200" spc="60" dirty="0">
                <a:solidFill>
                  <a:srgbClr val="152E4D"/>
                </a:solidFill>
                <a:latin typeface="Verdana"/>
                <a:cs typeface="Verdana"/>
              </a:rPr>
              <a:t>i</a:t>
            </a:r>
            <a:r>
              <a:rPr sz="3200" spc="-20" dirty="0">
                <a:solidFill>
                  <a:srgbClr val="152E4D"/>
                </a:solidFill>
                <a:latin typeface="Verdana"/>
                <a:cs typeface="Verdana"/>
              </a:rPr>
              <a:t>s</a:t>
            </a:r>
            <a:r>
              <a:rPr sz="3200" spc="110" dirty="0">
                <a:solidFill>
                  <a:srgbClr val="152E4D"/>
                </a:solidFill>
                <a:latin typeface="Verdana"/>
                <a:cs typeface="Verdana"/>
              </a:rPr>
              <a:t>t</a:t>
            </a:r>
            <a:r>
              <a:rPr sz="3200" spc="37" dirty="0">
                <a:solidFill>
                  <a:srgbClr val="152E4D"/>
                </a:solidFill>
                <a:latin typeface="Verdana"/>
                <a:cs typeface="Verdana"/>
              </a:rPr>
              <a:t>a</a:t>
            </a:r>
            <a:r>
              <a:rPr sz="3200" spc="-67" dirty="0">
                <a:solidFill>
                  <a:srgbClr val="152E4D"/>
                </a:solidFill>
                <a:latin typeface="Verdana"/>
                <a:cs typeface="Verdana"/>
              </a:rPr>
              <a:t>s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3037" y="2485208"/>
            <a:ext cx="6451599" cy="33337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2669" y="3983308"/>
            <a:ext cx="5676899" cy="18859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217151" y="6"/>
            <a:ext cx="1974850" cy="723900"/>
            <a:chOff x="15325726" y="9"/>
            <a:chExt cx="2962275" cy="10858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1726" y="187296"/>
              <a:ext cx="2552699" cy="761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325726" y="9"/>
              <a:ext cx="2962275" cy="1085850"/>
            </a:xfrm>
            <a:custGeom>
              <a:avLst/>
              <a:gdLst/>
              <a:ahLst/>
              <a:cxnLst/>
              <a:rect l="l" t="t" r="r" b="b"/>
              <a:pathLst>
                <a:path w="2962275" h="1085850">
                  <a:moveTo>
                    <a:pt x="0" y="542925"/>
                  </a:moveTo>
                  <a:lnTo>
                    <a:pt x="2214" y="496281"/>
                  </a:lnTo>
                  <a:lnTo>
                    <a:pt x="8492" y="450021"/>
                  </a:lnTo>
                  <a:lnTo>
                    <a:pt x="18284" y="404970"/>
                  </a:lnTo>
                  <a:lnTo>
                    <a:pt x="31041" y="361950"/>
                  </a:lnTo>
                  <a:lnTo>
                    <a:pt x="48609" y="318082"/>
                  </a:lnTo>
                  <a:lnTo>
                    <a:pt x="69813" y="276218"/>
                  </a:lnTo>
                  <a:lnTo>
                    <a:pt x="94472" y="236549"/>
                  </a:lnTo>
                  <a:lnTo>
                    <a:pt x="122403" y="199267"/>
                  </a:lnTo>
                  <a:lnTo>
                    <a:pt x="153425" y="164564"/>
                  </a:lnTo>
                  <a:lnTo>
                    <a:pt x="187355" y="132633"/>
                  </a:lnTo>
                  <a:lnTo>
                    <a:pt x="224011" y="103665"/>
                  </a:lnTo>
                  <a:lnTo>
                    <a:pt x="263211" y="77852"/>
                  </a:lnTo>
                  <a:lnTo>
                    <a:pt x="304772" y="55387"/>
                  </a:lnTo>
                  <a:lnTo>
                    <a:pt x="348513" y="36462"/>
                  </a:lnTo>
                  <a:lnTo>
                    <a:pt x="394251" y="21268"/>
                  </a:lnTo>
                  <a:lnTo>
                    <a:pt x="441805" y="9999"/>
                  </a:lnTo>
                  <a:lnTo>
                    <a:pt x="490992" y="2845"/>
                  </a:lnTo>
                  <a:lnTo>
                    <a:pt x="541629" y="0"/>
                  </a:lnTo>
                  <a:lnTo>
                    <a:pt x="2962030" y="0"/>
                  </a:lnTo>
                  <a:lnTo>
                    <a:pt x="2962030" y="1085264"/>
                  </a:lnTo>
                  <a:lnTo>
                    <a:pt x="539782" y="1085264"/>
                  </a:lnTo>
                  <a:lnTo>
                    <a:pt x="489746" y="1082385"/>
                  </a:lnTo>
                  <a:lnTo>
                    <a:pt x="441071" y="1075142"/>
                  </a:lnTo>
                  <a:lnTo>
                    <a:pt x="393942" y="1063741"/>
                  </a:lnTo>
                  <a:lnTo>
                    <a:pt x="348544" y="1048392"/>
                  </a:lnTo>
                  <a:lnTo>
                    <a:pt x="305062" y="1029300"/>
                  </a:lnTo>
                  <a:lnTo>
                    <a:pt x="263680" y="1006674"/>
                  </a:lnTo>
                  <a:lnTo>
                    <a:pt x="224585" y="980720"/>
                  </a:lnTo>
                  <a:lnTo>
                    <a:pt x="187961" y="951647"/>
                  </a:lnTo>
                  <a:lnTo>
                    <a:pt x="153992" y="919662"/>
                  </a:lnTo>
                  <a:lnTo>
                    <a:pt x="122864" y="884972"/>
                  </a:lnTo>
                  <a:lnTo>
                    <a:pt x="94761" y="847784"/>
                  </a:lnTo>
                  <a:lnTo>
                    <a:pt x="69869" y="808307"/>
                  </a:lnTo>
                  <a:lnTo>
                    <a:pt x="48372" y="766748"/>
                  </a:lnTo>
                  <a:lnTo>
                    <a:pt x="30456" y="723314"/>
                  </a:lnTo>
                  <a:lnTo>
                    <a:pt x="29870" y="722143"/>
                  </a:lnTo>
                  <a:lnTo>
                    <a:pt x="29870" y="720971"/>
                  </a:lnTo>
                  <a:lnTo>
                    <a:pt x="29284" y="719800"/>
                  </a:lnTo>
                  <a:lnTo>
                    <a:pt x="16802" y="677667"/>
                  </a:lnTo>
                  <a:lnTo>
                    <a:pt x="7614" y="633998"/>
                  </a:lnTo>
                  <a:lnTo>
                    <a:pt x="1940" y="589010"/>
                  </a:lnTo>
                  <a:lnTo>
                    <a:pt x="0" y="542925"/>
                  </a:lnTo>
                  <a:close/>
                </a:path>
              </a:pathLst>
            </a:custGeom>
            <a:solidFill>
              <a:srgbClr val="152E4D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8355" y="1165906"/>
            <a:ext cx="8509847" cy="996854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8467" marR="3387">
              <a:lnSpc>
                <a:spcPts val="3800"/>
              </a:lnSpc>
              <a:spcBef>
                <a:spcPts val="173"/>
              </a:spcBef>
            </a:pPr>
            <a:r>
              <a:rPr sz="3200" spc="93" dirty="0"/>
              <a:t>Verificamos</a:t>
            </a:r>
            <a:r>
              <a:rPr sz="3200" spc="-173" dirty="0"/>
              <a:t> </a:t>
            </a:r>
            <a:r>
              <a:rPr sz="3200" spc="157" dirty="0"/>
              <a:t>que</a:t>
            </a:r>
            <a:r>
              <a:rPr sz="3200" spc="-169" dirty="0"/>
              <a:t> </a:t>
            </a:r>
            <a:r>
              <a:rPr sz="3200" spc="160" dirty="0"/>
              <a:t>Python</a:t>
            </a:r>
            <a:r>
              <a:rPr sz="3200" spc="-173" dirty="0"/>
              <a:t> </a:t>
            </a:r>
            <a:r>
              <a:rPr sz="3200" spc="17" dirty="0"/>
              <a:t>se</a:t>
            </a:r>
            <a:r>
              <a:rPr sz="3200" spc="-169" dirty="0"/>
              <a:t> </a:t>
            </a:r>
            <a:r>
              <a:rPr sz="3200" spc="40" dirty="0" err="1"/>
              <a:t>haya</a:t>
            </a:r>
            <a:r>
              <a:rPr sz="3200" spc="-169" dirty="0"/>
              <a:t> </a:t>
            </a:r>
            <a:r>
              <a:rPr sz="3200" spc="100" dirty="0" err="1"/>
              <a:t>insta</a:t>
            </a:r>
            <a:r>
              <a:rPr lang="es-ES" sz="3200" spc="100" dirty="0"/>
              <a:t>la</a:t>
            </a:r>
            <a:r>
              <a:rPr sz="3200" spc="100" dirty="0"/>
              <a:t>do </a:t>
            </a:r>
            <a:r>
              <a:rPr sz="3200" spc="-1117" dirty="0"/>
              <a:t> </a:t>
            </a:r>
            <a:r>
              <a:rPr sz="3200" spc="120" dirty="0"/>
              <a:t>correctamente</a:t>
            </a:r>
            <a:r>
              <a:rPr sz="3200" spc="-173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93" dirty="0"/>
              <a:t>nuestro</a:t>
            </a:r>
            <a:r>
              <a:rPr sz="3200" spc="-169" dirty="0"/>
              <a:t> </a:t>
            </a:r>
            <a:r>
              <a:rPr sz="3200" spc="7" dirty="0"/>
              <a:t>SO</a:t>
            </a:r>
            <a:endParaRPr sz="3200" dirty="0"/>
          </a:p>
        </p:txBody>
      </p:sp>
      <p:grpSp>
        <p:nvGrpSpPr>
          <p:cNvPr id="7" name="object 7"/>
          <p:cNvGrpSpPr/>
          <p:nvPr/>
        </p:nvGrpSpPr>
        <p:grpSpPr>
          <a:xfrm>
            <a:off x="3761752" y="4773911"/>
            <a:ext cx="1979930" cy="518160"/>
            <a:chOff x="5642628" y="7160866"/>
            <a:chExt cx="2969895" cy="777240"/>
          </a:xfrm>
        </p:grpSpPr>
        <p:sp>
          <p:nvSpPr>
            <p:cNvPr id="8" name="object 8"/>
            <p:cNvSpPr/>
            <p:nvPr/>
          </p:nvSpPr>
          <p:spPr>
            <a:xfrm>
              <a:off x="5666440" y="7184679"/>
              <a:ext cx="2806065" cy="654685"/>
            </a:xfrm>
            <a:custGeom>
              <a:avLst/>
              <a:gdLst/>
              <a:ahLst/>
              <a:cxnLst/>
              <a:rect l="l" t="t" r="r" b="b"/>
              <a:pathLst>
                <a:path w="2806065" h="654684">
                  <a:moveTo>
                    <a:pt x="0" y="0"/>
                  </a:moveTo>
                  <a:lnTo>
                    <a:pt x="2805945" y="654491"/>
                  </a:lnTo>
                </a:path>
              </a:pathLst>
            </a:custGeom>
            <a:ln w="47626">
              <a:solidFill>
                <a:srgbClr val="FF82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5539" y="7751192"/>
              <a:ext cx="156667" cy="18677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14187" y="2734444"/>
            <a:ext cx="6487583" cy="240420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50" dirty="0">
                <a:solidFill>
                  <a:srgbClr val="252525"/>
                </a:solidFill>
                <a:latin typeface="Verdana"/>
                <a:cs typeface="Verdana"/>
              </a:rPr>
              <a:t>W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57" dirty="0">
                <a:solidFill>
                  <a:srgbClr val="252525"/>
                </a:solidFill>
                <a:latin typeface="Verdana"/>
                <a:cs typeface="Verdana"/>
              </a:rPr>
              <a:t>w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380" dirty="0">
                <a:solidFill>
                  <a:srgbClr val="252525"/>
                </a:solidFill>
                <a:latin typeface="Verdana"/>
                <a:cs typeface="Verdana"/>
              </a:rPr>
              <a:t>: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23"/>
              </a:spcBef>
            </a:pPr>
            <a:endParaRPr sz="2867">
              <a:latin typeface="Verdana"/>
              <a:cs typeface="Verdana"/>
            </a:endParaRPr>
          </a:p>
          <a:p>
            <a:pPr marL="8467"/>
            <a:r>
              <a:rPr sz="2133" spc="-3" dirty="0">
                <a:solidFill>
                  <a:srgbClr val="152E4D"/>
                </a:solidFill>
                <a:latin typeface="Arial MT"/>
                <a:cs typeface="Arial MT"/>
              </a:rPr>
              <a:t>Python</a:t>
            </a:r>
            <a:r>
              <a:rPr sz="2133" spc="-33" dirty="0">
                <a:solidFill>
                  <a:srgbClr val="152E4D"/>
                </a:solidFill>
                <a:latin typeface="Arial MT"/>
                <a:cs typeface="Arial MT"/>
              </a:rPr>
              <a:t> </a:t>
            </a:r>
            <a:r>
              <a:rPr sz="2133" spc="-3" dirty="0">
                <a:solidFill>
                  <a:srgbClr val="152E4D"/>
                </a:solidFill>
                <a:latin typeface="Arial MT"/>
                <a:cs typeface="Arial MT"/>
              </a:rPr>
              <a:t>–-version</a:t>
            </a:r>
            <a:endParaRPr sz="2133">
              <a:latin typeface="Arial MT"/>
              <a:cs typeface="Arial MT"/>
            </a:endParaRPr>
          </a:p>
          <a:p>
            <a:pPr marL="8467" marR="4035838" algn="just">
              <a:lnSpc>
                <a:spcPts val="1453"/>
              </a:lnSpc>
              <a:spcBef>
                <a:spcPts val="1760"/>
              </a:spcBef>
            </a:pPr>
            <a:r>
              <a:rPr sz="1233" spc="-23" dirty="0">
                <a:solidFill>
                  <a:srgbClr val="FF8200"/>
                </a:solidFill>
                <a:latin typeface="Verdana"/>
                <a:cs typeface="Verdana"/>
              </a:rPr>
              <a:t>Si</a:t>
            </a:r>
            <a:r>
              <a:rPr sz="1233" spc="-2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43" dirty="0">
                <a:solidFill>
                  <a:srgbClr val="FF8200"/>
                </a:solidFill>
                <a:latin typeface="Verdana"/>
                <a:cs typeface="Verdana"/>
              </a:rPr>
              <a:t>nos</a:t>
            </a:r>
            <a:r>
              <a:rPr sz="1233" spc="-1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43" dirty="0">
                <a:solidFill>
                  <a:srgbClr val="FF8200"/>
                </a:solidFill>
                <a:latin typeface="Verdana"/>
                <a:cs typeface="Verdana"/>
              </a:rPr>
              <a:t>muestra</a:t>
            </a:r>
            <a:r>
              <a:rPr sz="1233" spc="-1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30" dirty="0">
                <a:solidFill>
                  <a:srgbClr val="FF8200"/>
                </a:solidFill>
                <a:latin typeface="Verdana"/>
                <a:cs typeface="Verdana"/>
              </a:rPr>
              <a:t>este</a:t>
            </a:r>
            <a:r>
              <a:rPr sz="1233" spc="-1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13" dirty="0">
                <a:solidFill>
                  <a:srgbClr val="FF8200"/>
                </a:solidFill>
                <a:latin typeface="Verdana"/>
                <a:cs typeface="Verdana"/>
              </a:rPr>
              <a:t>mensaje, </a:t>
            </a:r>
            <a:r>
              <a:rPr sz="1233" spc="-42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43" dirty="0">
                <a:solidFill>
                  <a:srgbClr val="FF8200"/>
                </a:solidFill>
                <a:latin typeface="Verdana"/>
                <a:cs typeface="Verdana"/>
              </a:rPr>
              <a:t>significa</a:t>
            </a:r>
            <a:r>
              <a:rPr sz="1233" spc="4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70" dirty="0">
                <a:solidFill>
                  <a:srgbClr val="FF8200"/>
                </a:solidFill>
                <a:latin typeface="Verdana"/>
                <a:cs typeface="Verdana"/>
              </a:rPr>
              <a:t>que</a:t>
            </a:r>
            <a:r>
              <a:rPr sz="1233" spc="73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-7" dirty="0">
                <a:solidFill>
                  <a:srgbClr val="FF8200"/>
                </a:solidFill>
                <a:latin typeface="Verdana"/>
                <a:cs typeface="Verdana"/>
              </a:rPr>
              <a:t>ya</a:t>
            </a:r>
            <a:r>
              <a:rPr sz="1233" spc="-3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57" dirty="0">
                <a:solidFill>
                  <a:srgbClr val="FF8200"/>
                </a:solidFill>
                <a:latin typeface="Verdana"/>
                <a:cs typeface="Verdana"/>
              </a:rPr>
              <a:t>tenemos </a:t>
            </a:r>
            <a:r>
              <a:rPr sz="1233" spc="6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40" dirty="0">
                <a:solidFill>
                  <a:srgbClr val="FF8200"/>
                </a:solidFill>
                <a:latin typeface="Verdana"/>
                <a:cs typeface="Verdana"/>
              </a:rPr>
              <a:t>instalado </a:t>
            </a:r>
            <a:r>
              <a:rPr sz="1233" spc="23" dirty="0">
                <a:solidFill>
                  <a:srgbClr val="FF8200"/>
                </a:solidFill>
                <a:latin typeface="Verdana"/>
                <a:cs typeface="Verdana"/>
              </a:rPr>
              <a:t>los </a:t>
            </a:r>
            <a:r>
              <a:rPr sz="1233" spc="67" dirty="0">
                <a:solidFill>
                  <a:srgbClr val="FF8200"/>
                </a:solidFill>
                <a:latin typeface="Verdana"/>
                <a:cs typeface="Verdana"/>
              </a:rPr>
              <a:t>complementos </a:t>
            </a:r>
            <a:r>
              <a:rPr sz="1233" spc="7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63" dirty="0">
                <a:solidFill>
                  <a:srgbClr val="FF8200"/>
                </a:solidFill>
                <a:latin typeface="Verdana"/>
                <a:cs typeface="Verdana"/>
              </a:rPr>
              <a:t>de </a:t>
            </a:r>
            <a:r>
              <a:rPr sz="1233" spc="70" dirty="0">
                <a:solidFill>
                  <a:srgbClr val="FF8200"/>
                </a:solidFill>
                <a:latin typeface="Verdana"/>
                <a:cs typeface="Verdana"/>
              </a:rPr>
              <a:t>Python </a:t>
            </a:r>
            <a:r>
              <a:rPr sz="1233" spc="53" dirty="0">
                <a:solidFill>
                  <a:srgbClr val="FF8200"/>
                </a:solidFill>
                <a:latin typeface="Verdana"/>
                <a:cs typeface="Verdana"/>
              </a:rPr>
              <a:t>correctamente </a:t>
            </a:r>
            <a:r>
              <a:rPr sz="1233" spc="-33" dirty="0">
                <a:solidFill>
                  <a:srgbClr val="FF8200"/>
                </a:solidFill>
                <a:latin typeface="Verdana"/>
                <a:cs typeface="Verdana"/>
              </a:rPr>
              <a:t>y </a:t>
            </a:r>
            <a:r>
              <a:rPr sz="1233" spc="-3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17" dirty="0">
                <a:solidFill>
                  <a:srgbClr val="FF8200"/>
                </a:solidFill>
                <a:latin typeface="Verdana"/>
                <a:cs typeface="Verdana"/>
              </a:rPr>
              <a:t>al</a:t>
            </a:r>
            <a:r>
              <a:rPr sz="1233" spc="2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40" dirty="0">
                <a:solidFill>
                  <a:srgbClr val="FF8200"/>
                </a:solidFill>
                <a:latin typeface="Verdana"/>
                <a:cs typeface="Verdana"/>
              </a:rPr>
              <a:t>fin</a:t>
            </a:r>
            <a:r>
              <a:rPr sz="1233" spc="51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60" dirty="0">
                <a:solidFill>
                  <a:srgbClr val="FF8200"/>
                </a:solidFill>
                <a:latin typeface="Verdana"/>
                <a:cs typeface="Verdana"/>
              </a:rPr>
              <a:t>podremos</a:t>
            </a:r>
            <a:r>
              <a:rPr sz="1233" spc="63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33" dirty="0">
                <a:solidFill>
                  <a:srgbClr val="FF8200"/>
                </a:solidFill>
                <a:latin typeface="Verdana"/>
                <a:cs typeface="Verdana"/>
              </a:rPr>
              <a:t>escribir </a:t>
            </a:r>
            <a:r>
              <a:rPr sz="1233" spc="3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70" dirty="0">
                <a:solidFill>
                  <a:srgbClr val="FF8200"/>
                </a:solidFill>
                <a:latin typeface="Verdana"/>
                <a:cs typeface="Verdana"/>
              </a:rPr>
              <a:t>código</a:t>
            </a:r>
            <a:r>
              <a:rPr sz="1233" spc="-67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63" dirty="0">
                <a:solidFill>
                  <a:srgbClr val="FF8200"/>
                </a:solidFill>
                <a:latin typeface="Verdana"/>
                <a:cs typeface="Verdana"/>
              </a:rPr>
              <a:t>de</a:t>
            </a:r>
            <a:r>
              <a:rPr sz="1233" spc="-63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1233" spc="37" dirty="0">
                <a:solidFill>
                  <a:srgbClr val="FF8200"/>
                </a:solidFill>
                <a:latin typeface="Verdana"/>
                <a:cs typeface="Verdana"/>
              </a:rPr>
              <a:t>Python.</a:t>
            </a:r>
            <a:endParaRPr sz="1233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928355" y="1771769"/>
            <a:ext cx="10022840" cy="81665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  <a:tabLst>
                <a:tab pos="2886008" algn="l"/>
              </a:tabLst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insertar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nuevo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elemento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lista,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sin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reemplazar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ninguno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valores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existentes,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podemos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usar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método	</a:t>
            </a:r>
            <a:r>
              <a:rPr sz="1667" spc="17" dirty="0">
                <a:solidFill>
                  <a:srgbClr val="BF0000"/>
                </a:solidFill>
                <a:latin typeface="Verdana"/>
                <a:cs typeface="Verdana"/>
              </a:rPr>
              <a:t>append()</a:t>
            </a:r>
            <a:r>
              <a:rPr sz="1667" spc="-93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BF0000"/>
                </a:solidFill>
                <a:latin typeface="Verdana"/>
                <a:cs typeface="Verdana"/>
              </a:rPr>
              <a:t>o</a:t>
            </a:r>
            <a:r>
              <a:rPr sz="1667" spc="-97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BF0000"/>
                </a:solidFill>
                <a:latin typeface="Verdana"/>
                <a:cs typeface="Verdana"/>
              </a:rPr>
              <a:t>insert()</a:t>
            </a:r>
            <a:endParaRPr sz="1667">
              <a:latin typeface="Verdana"/>
              <a:cs typeface="Verdana"/>
            </a:endParaRPr>
          </a:p>
          <a:p>
            <a:pPr marL="8467">
              <a:spcBef>
                <a:spcPts val="100"/>
              </a:spcBef>
            </a:pP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método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insert()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espera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inidice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especificar.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4155" y="3164473"/>
            <a:ext cx="5460999" cy="30098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174" y="3167962"/>
            <a:ext cx="4800599" cy="30035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3028" y="1094439"/>
            <a:ext cx="122047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63" dirty="0"/>
              <a:t>L</a:t>
            </a:r>
            <a:r>
              <a:rPr sz="3200" spc="60" dirty="0"/>
              <a:t>i</a:t>
            </a:r>
            <a:r>
              <a:rPr sz="3200" spc="-20" dirty="0"/>
              <a:t>s</a:t>
            </a:r>
            <a:r>
              <a:rPr sz="3200" spc="110" dirty="0"/>
              <a:t>t</a:t>
            </a:r>
            <a:r>
              <a:rPr sz="3200" spc="37" dirty="0"/>
              <a:t>a</a:t>
            </a:r>
            <a:r>
              <a:rPr sz="3200" spc="-67" dirty="0"/>
              <a:t>s</a:t>
            </a:r>
            <a:endParaRPr sz="3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481" y="2850105"/>
            <a:ext cx="4514849" cy="3568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9369" y="2879368"/>
            <a:ext cx="5099049" cy="32956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8356" y="1771764"/>
            <a:ext cx="9376410" cy="7936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algn="just">
              <a:lnSpc>
                <a:spcPct val="105000"/>
              </a:lnSpc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eliminar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nuevo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elemento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lista,</a:t>
            </a:r>
            <a:r>
              <a:rPr sz="1667" spc="38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podemos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usar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método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BF0000"/>
                </a:solidFill>
                <a:latin typeface="Verdana"/>
                <a:cs typeface="Verdana"/>
              </a:rPr>
              <a:t>remove()</a:t>
            </a:r>
            <a:r>
              <a:rPr sz="1667" spc="-9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BF0000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BF0000"/>
                </a:solidFill>
                <a:latin typeface="Verdana"/>
                <a:cs typeface="Verdana"/>
              </a:rPr>
              <a:t>pop() </a:t>
            </a:r>
            <a:r>
              <a:rPr sz="1667" spc="-579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método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remove()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elimina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elemento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especificado,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mientras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método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252525"/>
                </a:solidFill>
                <a:latin typeface="Verdana"/>
                <a:cs typeface="Verdana"/>
              </a:rPr>
              <a:t>pop()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elimina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elemento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siempre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cuando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le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pasemos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indice,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ej.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028" y="1092624"/>
            <a:ext cx="122047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63" dirty="0">
                <a:solidFill>
                  <a:srgbClr val="152E4D"/>
                </a:solidFill>
                <a:latin typeface="Verdana"/>
                <a:cs typeface="Verdana"/>
              </a:rPr>
              <a:t>L</a:t>
            </a:r>
            <a:r>
              <a:rPr sz="3200" spc="60" dirty="0">
                <a:solidFill>
                  <a:srgbClr val="152E4D"/>
                </a:solidFill>
                <a:latin typeface="Verdana"/>
                <a:cs typeface="Verdana"/>
              </a:rPr>
              <a:t>i</a:t>
            </a:r>
            <a:r>
              <a:rPr sz="3200" spc="-20" dirty="0">
                <a:solidFill>
                  <a:srgbClr val="152E4D"/>
                </a:solidFill>
                <a:latin typeface="Verdana"/>
                <a:cs typeface="Verdana"/>
              </a:rPr>
              <a:t>s</a:t>
            </a:r>
            <a:r>
              <a:rPr sz="3200" spc="110" dirty="0">
                <a:solidFill>
                  <a:srgbClr val="152E4D"/>
                </a:solidFill>
                <a:latin typeface="Verdana"/>
                <a:cs typeface="Verdana"/>
              </a:rPr>
              <a:t>t</a:t>
            </a:r>
            <a:r>
              <a:rPr sz="3200" spc="37" dirty="0">
                <a:solidFill>
                  <a:srgbClr val="152E4D"/>
                </a:solidFill>
                <a:latin typeface="Verdana"/>
                <a:cs typeface="Verdana"/>
              </a:rPr>
              <a:t>a</a:t>
            </a:r>
            <a:r>
              <a:rPr sz="3200" spc="-67" dirty="0">
                <a:solidFill>
                  <a:srgbClr val="152E4D"/>
                </a:solidFill>
                <a:latin typeface="Verdana"/>
                <a:cs typeface="Verdana"/>
              </a:rPr>
              <a:t>s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619" y="2941137"/>
            <a:ext cx="6172199" cy="37655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5" y="1784491"/>
            <a:ext cx="9525000" cy="104242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Vamos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comprender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listas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mayor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profundidad.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33"/>
              </a:spcBef>
            </a:pPr>
            <a:endParaRPr sz="1700">
              <a:latin typeface="Verdana"/>
              <a:cs typeface="Verdana"/>
            </a:endParaRPr>
          </a:p>
          <a:p>
            <a:pPr marL="8467" marR="3387">
              <a:lnSpc>
                <a:spcPct val="105000"/>
              </a:lnSpc>
            </a:pP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Podemos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observar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tenemos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lista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apartir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ella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crearemos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nueva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lista </a:t>
            </a:r>
            <a:r>
              <a:rPr sz="1667" spc="-5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67" dirty="0">
                <a:solidFill>
                  <a:srgbClr val="252525"/>
                </a:solidFill>
                <a:latin typeface="Verdana"/>
                <a:cs typeface="Verdana"/>
              </a:rPr>
              <a:t>x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43" dirty="0">
                <a:solidFill>
                  <a:srgbClr val="252525"/>
                </a:solidFill>
                <a:latin typeface="Verdana"/>
                <a:cs typeface="Verdana"/>
              </a:rPr>
              <a:t>x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230" dirty="0">
                <a:solidFill>
                  <a:srgbClr val="252525"/>
                </a:solidFill>
                <a:latin typeface="Verdana"/>
                <a:cs typeface="Verdana"/>
              </a:rPr>
              <a:t>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8" y="1094436"/>
            <a:ext cx="472313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27" dirty="0"/>
              <a:t>Comprensión</a:t>
            </a:r>
            <a:r>
              <a:rPr sz="3200" spc="-193" dirty="0"/>
              <a:t> </a:t>
            </a:r>
            <a:r>
              <a:rPr sz="3200" spc="140" dirty="0"/>
              <a:t>de</a:t>
            </a:r>
            <a:r>
              <a:rPr sz="3200" spc="-193" dirty="0"/>
              <a:t> </a:t>
            </a:r>
            <a:r>
              <a:rPr sz="3200" spc="27" dirty="0"/>
              <a:t>listas</a:t>
            </a:r>
            <a:endParaRPr sz="3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1829" y="3234290"/>
            <a:ext cx="7315199" cy="3498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5" y="1784493"/>
            <a:ext cx="9766300" cy="104242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Vamos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comprender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listas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mayor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profundidad.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33"/>
              </a:spcBef>
            </a:pPr>
            <a:endParaRPr sz="1700">
              <a:latin typeface="Verdana"/>
              <a:cs typeface="Verdana"/>
            </a:endParaRPr>
          </a:p>
          <a:p>
            <a:pPr marL="8467" marR="3387">
              <a:lnSpc>
                <a:spcPct val="105000"/>
              </a:lnSpc>
            </a:pP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objetos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lista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tienen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método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43" dirty="0">
                <a:solidFill>
                  <a:srgbClr val="A52929"/>
                </a:solidFill>
                <a:latin typeface="Verdana"/>
                <a:cs typeface="Verdana"/>
              </a:rPr>
              <a:t>sort()</a:t>
            </a:r>
            <a:r>
              <a:rPr sz="1667" spc="-90" dirty="0">
                <a:solidFill>
                  <a:srgbClr val="A52929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ordenará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lista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forma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alfanumérica,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ascendente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forma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predeterminada: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8" y="1094436"/>
            <a:ext cx="497501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33" dirty="0"/>
              <a:t>Ordenamiento</a:t>
            </a:r>
            <a:r>
              <a:rPr sz="3200" spc="-190" dirty="0"/>
              <a:t> </a:t>
            </a:r>
            <a:r>
              <a:rPr sz="3200" spc="140" dirty="0"/>
              <a:t>de</a:t>
            </a:r>
            <a:r>
              <a:rPr sz="3200" spc="-190" dirty="0"/>
              <a:t> </a:t>
            </a:r>
            <a:r>
              <a:rPr sz="3200" spc="27" dirty="0"/>
              <a:t>listas</a:t>
            </a:r>
            <a:endParaRPr sz="3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7499" y="3285101"/>
            <a:ext cx="7600949" cy="31368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6" y="1784491"/>
            <a:ext cx="6529070" cy="7986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Vamos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comprender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listas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mayor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profundidad.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10"/>
              </a:spcBef>
            </a:pPr>
            <a:endParaRPr>
              <a:latin typeface="Verdana"/>
              <a:cs typeface="Verdana"/>
            </a:endParaRPr>
          </a:p>
          <a:p>
            <a:pPr marL="8467"/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Hay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forma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copiar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lista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usando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método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copy()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8" y="1094434"/>
            <a:ext cx="2592069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87" dirty="0"/>
              <a:t>Copiar</a:t>
            </a:r>
            <a:r>
              <a:rPr sz="3200" spc="-220" dirty="0"/>
              <a:t> </a:t>
            </a:r>
            <a:r>
              <a:rPr sz="3200" spc="27" dirty="0"/>
              <a:t>listas</a:t>
            </a:r>
            <a:endParaRPr sz="3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5012" y="2519255"/>
            <a:ext cx="4845050" cy="273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77337" y="1308012"/>
            <a:ext cx="275251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67" dirty="0">
                <a:solidFill>
                  <a:srgbClr val="FF8200"/>
                </a:solidFill>
                <a:latin typeface="Verdana"/>
                <a:cs typeface="Verdana"/>
              </a:rPr>
              <a:t>PROYECTO</a:t>
            </a:r>
            <a:r>
              <a:rPr sz="3200" spc="-210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3200" spc="-200" dirty="0">
                <a:solidFill>
                  <a:srgbClr val="FF8200"/>
                </a:solidFill>
                <a:latin typeface="Verdana"/>
                <a:cs typeface="Verdana"/>
              </a:rPr>
              <a:t>5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8356" y="2033563"/>
            <a:ext cx="1017397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formarán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equipos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personas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tendrán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7" dirty="0">
                <a:solidFill>
                  <a:srgbClr val="252525"/>
                </a:solidFill>
                <a:latin typeface="Verdana"/>
                <a:cs typeface="Verdana"/>
              </a:rPr>
              <a:t>20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minutos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máximo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aplicar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aprendido.</a:t>
            </a:r>
            <a:endParaRPr sz="166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3027" y="1371441"/>
            <a:ext cx="226610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23" dirty="0"/>
              <a:t>Proyecto</a:t>
            </a:r>
            <a:r>
              <a:rPr sz="3200" spc="-213" dirty="0"/>
              <a:t> </a:t>
            </a:r>
            <a:r>
              <a:rPr sz="3200" spc="-200" dirty="0"/>
              <a:t>5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38473" y="2628212"/>
            <a:ext cx="10685779" cy="1645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00247" marR="3387" indent="-148597">
              <a:lnSpc>
                <a:spcPct val="127499"/>
              </a:lnSpc>
              <a:spcBef>
                <a:spcPts val="67"/>
              </a:spcBef>
              <a:buClr>
                <a:srgbClr val="000000"/>
              </a:buClr>
              <a:buAutoNum type="arabicPeriod"/>
              <a:tabLst>
                <a:tab pos="200670" algn="l"/>
              </a:tabLst>
            </a:pP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Escribir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programa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almacene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asignaturas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curso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(por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ejemplo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Matemáticas,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Físi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7" dirty="0">
                <a:solidFill>
                  <a:srgbClr val="252525"/>
                </a:solidFill>
                <a:latin typeface="Verdana"/>
                <a:cs typeface="Verdana"/>
              </a:rPr>
              <a:t>ca,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Química,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Historia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Lengua)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lista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muestre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por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pantalla.</a:t>
            </a:r>
            <a:endParaRPr sz="1667">
              <a:latin typeface="Verdana"/>
              <a:cs typeface="Verdana"/>
            </a:endParaRPr>
          </a:p>
          <a:p>
            <a:pPr marL="200247" marR="368318" indent="-192203">
              <a:lnSpc>
                <a:spcPct val="127499"/>
              </a:lnSpc>
              <a:buClr>
                <a:srgbClr val="000000"/>
              </a:buClr>
              <a:buAutoNum type="arabicPeriod"/>
              <a:tabLst>
                <a:tab pos="200670" algn="l"/>
              </a:tabLst>
            </a:pP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Inserte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después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materia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química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antes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historia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nueva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materia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llamará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“programación”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30" dirty="0">
                <a:solidFill>
                  <a:srgbClr val="252525"/>
                </a:solidFill>
                <a:latin typeface="Verdana"/>
                <a:cs typeface="Verdana"/>
              </a:rPr>
              <a:t>.</a:t>
            </a:r>
            <a:endParaRPr sz="1667">
              <a:latin typeface="Verdana"/>
              <a:cs typeface="Verdana"/>
            </a:endParaRPr>
          </a:p>
          <a:p>
            <a:pPr marL="200247" indent="-191356">
              <a:spcBef>
                <a:spcPts val="550"/>
              </a:spcBef>
              <a:buClr>
                <a:srgbClr val="000000"/>
              </a:buClr>
              <a:buAutoNum type="arabicPeriod"/>
              <a:tabLst>
                <a:tab pos="200670" algn="l"/>
              </a:tabLst>
            </a:pP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Eliminar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materia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mátematicas.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6389" y="3183284"/>
            <a:ext cx="1369059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-50" dirty="0"/>
              <a:t>T</a:t>
            </a:r>
            <a:r>
              <a:rPr spc="180" dirty="0"/>
              <a:t>u</a:t>
            </a:r>
            <a:r>
              <a:rPr spc="227" dirty="0"/>
              <a:t>p</a:t>
            </a:r>
            <a:r>
              <a:rPr spc="57" dirty="0"/>
              <a:t>l</a:t>
            </a:r>
            <a:r>
              <a:rPr spc="33" dirty="0"/>
              <a:t>a</a:t>
            </a:r>
            <a:r>
              <a:rPr spc="-63" dirty="0"/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6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021" y="3429001"/>
            <a:ext cx="7588249" cy="34099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6" y="1727317"/>
            <a:ext cx="9663853" cy="186335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algn="just">
              <a:lnSpc>
                <a:spcPct val="105000"/>
              </a:lnSpc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Al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igual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listas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tuplas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almacenar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varios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elementos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sola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variable.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diferencia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tupla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utiliza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parentesis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colección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ordenada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 </a:t>
            </a:r>
            <a:r>
              <a:rPr sz="1667" spc="-579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A52929"/>
                </a:solidFill>
                <a:latin typeface="Verdana"/>
                <a:cs typeface="Verdana"/>
              </a:rPr>
              <a:t>inmutable.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33"/>
              </a:spcBef>
            </a:pPr>
            <a:endParaRPr sz="1700">
              <a:latin typeface="Verdana"/>
              <a:cs typeface="Verdana"/>
            </a:endParaRPr>
          </a:p>
          <a:p>
            <a:pPr marL="8467" marR="376786">
              <a:lnSpc>
                <a:spcPct val="105000"/>
              </a:lnSpc>
            </a:pP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Inmutable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quiere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decir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tuplas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no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pueden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cambiar,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significa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no </a:t>
            </a:r>
            <a:r>
              <a:rPr sz="1667" spc="-5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podemos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cambiar,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agregar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eliminar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elementos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después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haya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creado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tupla.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8" y="1094436"/>
            <a:ext cx="139827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-50" dirty="0"/>
              <a:t>T</a:t>
            </a:r>
            <a:r>
              <a:rPr sz="3200" spc="187" dirty="0"/>
              <a:t>u</a:t>
            </a:r>
            <a:r>
              <a:rPr sz="3200" spc="233" dirty="0"/>
              <a:t>p</a:t>
            </a:r>
            <a:r>
              <a:rPr sz="3200" spc="60" dirty="0"/>
              <a:t>l</a:t>
            </a:r>
            <a:r>
              <a:rPr sz="3200" spc="37" dirty="0"/>
              <a:t>a</a:t>
            </a:r>
            <a:r>
              <a:rPr sz="3200" spc="-67" dirty="0"/>
              <a:t>s</a:t>
            </a:r>
            <a:endParaRPr sz="3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9831" y="3183284"/>
            <a:ext cx="4402243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93" dirty="0"/>
              <a:t>Conjuntos</a:t>
            </a:r>
            <a:r>
              <a:rPr spc="-183" dirty="0"/>
              <a:t> </a:t>
            </a:r>
            <a:r>
              <a:rPr spc="136" dirty="0"/>
              <a:t>de</a:t>
            </a:r>
            <a:r>
              <a:rPr spc="-180" dirty="0"/>
              <a:t> </a:t>
            </a:r>
            <a:r>
              <a:rPr spc="153" dirty="0"/>
              <a:t>Python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7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8355" y="1417574"/>
            <a:ext cx="1080516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60" dirty="0"/>
              <a:t>Instalación</a:t>
            </a:r>
            <a:r>
              <a:rPr sz="3200" spc="-169" dirty="0"/>
              <a:t> </a:t>
            </a:r>
            <a:r>
              <a:rPr sz="3200" spc="143" dirty="0"/>
              <a:t>de</a:t>
            </a:r>
            <a:r>
              <a:rPr sz="3200" spc="-169" dirty="0"/>
              <a:t> </a:t>
            </a:r>
            <a:r>
              <a:rPr sz="3200" spc="93" dirty="0"/>
              <a:t>nuestro</a:t>
            </a:r>
            <a:r>
              <a:rPr sz="3200" spc="-169" dirty="0"/>
              <a:t> </a:t>
            </a:r>
            <a:r>
              <a:rPr sz="3200" spc="97" dirty="0"/>
              <a:t>editor</a:t>
            </a:r>
            <a:r>
              <a:rPr sz="3200" spc="-169" dirty="0"/>
              <a:t> </a:t>
            </a:r>
            <a:r>
              <a:rPr sz="3200" spc="143" dirty="0"/>
              <a:t>de</a:t>
            </a:r>
            <a:r>
              <a:rPr sz="3200" spc="-169" dirty="0"/>
              <a:t> </a:t>
            </a:r>
            <a:r>
              <a:rPr sz="3200" spc="163" dirty="0"/>
              <a:t>código</a:t>
            </a:r>
            <a:r>
              <a:rPr sz="3200" spc="-169" dirty="0"/>
              <a:t> </a:t>
            </a:r>
            <a:r>
              <a:rPr sz="3200" spc="143" dirty="0"/>
              <a:t>de</a:t>
            </a:r>
            <a:r>
              <a:rPr sz="3200" spc="-169" dirty="0"/>
              <a:t> </a:t>
            </a:r>
            <a:r>
              <a:rPr sz="3200" spc="30" dirty="0"/>
              <a:t>VScode.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1325814" y="3571615"/>
            <a:ext cx="2932430" cy="19050"/>
          </a:xfrm>
          <a:custGeom>
            <a:avLst/>
            <a:gdLst/>
            <a:ahLst/>
            <a:cxnLst/>
            <a:rect l="l" t="t" r="r" b="b"/>
            <a:pathLst>
              <a:path w="4398645" h="28575">
                <a:moveTo>
                  <a:pt x="4398236" y="28574"/>
                </a:moveTo>
                <a:lnTo>
                  <a:pt x="0" y="28574"/>
                </a:lnTo>
                <a:lnTo>
                  <a:pt x="0" y="0"/>
                </a:lnTo>
                <a:lnTo>
                  <a:pt x="4398236" y="0"/>
                </a:lnTo>
                <a:lnTo>
                  <a:pt x="4398236" y="2857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928355" y="2100554"/>
            <a:ext cx="10117667" cy="151671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nuestro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caso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utilizaremos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Vscode.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17"/>
              </a:spcBef>
            </a:pPr>
            <a:endParaRPr sz="1633">
              <a:latin typeface="Verdana"/>
              <a:cs typeface="Verdana"/>
            </a:endParaRPr>
          </a:p>
          <a:p>
            <a:pPr marL="8467" marR="3387">
              <a:lnSpc>
                <a:spcPts val="1953"/>
              </a:lnSpc>
            </a:pP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Abrimos</a:t>
            </a:r>
            <a:r>
              <a:rPr sz="1667" spc="289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nuestro</a:t>
            </a:r>
            <a:r>
              <a:rPr sz="1667" spc="2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navegador</a:t>
            </a:r>
            <a:r>
              <a:rPr sz="1667" spc="2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2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escribiremos</a:t>
            </a:r>
            <a:r>
              <a:rPr sz="1667" spc="2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2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siguiente</a:t>
            </a:r>
            <a:r>
              <a:rPr sz="1667" spc="2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link,</a:t>
            </a:r>
            <a:r>
              <a:rPr sz="1667" spc="2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descargamos</a:t>
            </a:r>
            <a:r>
              <a:rPr sz="1667" spc="2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2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instalamos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Vscode.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17"/>
              </a:spcBef>
            </a:pPr>
            <a:endParaRPr sz="1500">
              <a:latin typeface="Verdana"/>
              <a:cs typeface="Verdana"/>
            </a:endParaRPr>
          </a:p>
          <a:p>
            <a:pPr marL="8467"/>
            <a:r>
              <a:rPr sz="1667" u="heavy" spc="7" dirty="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Verdana"/>
                <a:cs typeface="Verdana"/>
                <a:hlinkClick r:id="rId2"/>
              </a:rPr>
              <a:t>htt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  <a:hlinkClick r:id="rId2"/>
              </a:rPr>
              <a:t>ps://code.visualstudio.com/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8442" y="3174446"/>
            <a:ext cx="5607049" cy="32448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4978" y="2737310"/>
            <a:ext cx="7702549" cy="31305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5" y="1814404"/>
            <a:ext cx="9650307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Al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igual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listas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tuplas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almacenar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varios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elementos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sola </a:t>
            </a:r>
            <a:r>
              <a:rPr sz="1667" spc="-5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variable.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diferencia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queutilizan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llaves.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3028" y="1092628"/>
            <a:ext cx="3583093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97" dirty="0">
                <a:solidFill>
                  <a:srgbClr val="152E4D"/>
                </a:solidFill>
                <a:latin typeface="Verdana"/>
                <a:cs typeface="Verdana"/>
              </a:rPr>
              <a:t>Conjuntos</a:t>
            </a:r>
            <a:r>
              <a:rPr sz="3200" spc="-19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87" dirty="0">
                <a:solidFill>
                  <a:srgbClr val="152E4D"/>
                </a:solidFill>
                <a:latin typeface="Verdana"/>
                <a:cs typeface="Verdana"/>
              </a:rPr>
              <a:t>o</a:t>
            </a:r>
            <a:r>
              <a:rPr sz="3200" spc="-19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-3" dirty="0">
                <a:solidFill>
                  <a:srgbClr val="152E4D"/>
                </a:solidFill>
                <a:latin typeface="Verdana"/>
                <a:cs typeface="Verdana"/>
              </a:rPr>
              <a:t>Sets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5320" y="3183284"/>
            <a:ext cx="4831503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00" dirty="0"/>
              <a:t>Diccionarios</a:t>
            </a:r>
            <a:r>
              <a:rPr spc="-183" dirty="0"/>
              <a:t> </a:t>
            </a:r>
            <a:r>
              <a:rPr spc="136" dirty="0"/>
              <a:t>de</a:t>
            </a:r>
            <a:r>
              <a:rPr spc="-180" dirty="0"/>
              <a:t> </a:t>
            </a:r>
            <a:r>
              <a:rPr spc="153" dirty="0"/>
              <a:t>Python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5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4526" y="3143709"/>
            <a:ext cx="5873749" cy="2927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7942" y="3484935"/>
            <a:ext cx="3562349" cy="8191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8356" y="1852987"/>
            <a:ext cx="8821843" cy="7986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diccionarios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almacenar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valores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pares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252525"/>
                </a:solidFill>
                <a:latin typeface="Verdana"/>
                <a:cs typeface="Verdana"/>
              </a:rPr>
              <a:t>clave:valor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10"/>
              </a:spcBef>
            </a:pPr>
            <a:endParaRPr>
              <a:latin typeface="Verdana"/>
              <a:cs typeface="Verdana"/>
            </a:endParaRPr>
          </a:p>
          <a:p>
            <a:pPr marL="8467"/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diccionarios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escriben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corchetes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tienen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claves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valores: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3028" y="1094436"/>
            <a:ext cx="262932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03" dirty="0"/>
              <a:t>Diccionarios</a:t>
            </a:r>
            <a:endParaRPr sz="3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766" y="3188160"/>
            <a:ext cx="4743449" cy="3536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3829" y="3176984"/>
            <a:ext cx="3403599" cy="35496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8355" y="1840263"/>
            <a:ext cx="9138496" cy="108083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100" dirty="0">
                <a:solidFill>
                  <a:srgbClr val="252525"/>
                </a:solidFill>
                <a:latin typeface="Verdana"/>
                <a:cs typeface="Verdana"/>
              </a:rPr>
              <a:t>Puede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acceder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elementos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diccionario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haciendo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referencia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su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nombre </a:t>
            </a:r>
            <a:r>
              <a:rPr sz="1667" spc="-5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252525"/>
                </a:solidFill>
                <a:latin typeface="Verdana"/>
                <a:cs typeface="Verdana"/>
              </a:rPr>
              <a:t>clave,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entre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corchetes.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10"/>
              </a:spcBef>
            </a:pPr>
            <a:endParaRPr>
              <a:latin typeface="Verdana"/>
              <a:cs typeface="Verdana"/>
            </a:endParaRPr>
          </a:p>
          <a:p>
            <a:pPr marL="8467"/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También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hay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método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llamado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7" dirty="0">
                <a:solidFill>
                  <a:srgbClr val="A52929"/>
                </a:solidFill>
                <a:latin typeface="Verdana"/>
                <a:cs typeface="Verdana"/>
              </a:rPr>
              <a:t>get()</a:t>
            </a:r>
            <a:r>
              <a:rPr sz="1667" spc="-87" dirty="0">
                <a:solidFill>
                  <a:srgbClr val="A52929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le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dará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mismo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resultado: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3028" y="1094436"/>
            <a:ext cx="819361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40" dirty="0"/>
              <a:t>Acceder</a:t>
            </a:r>
            <a:r>
              <a:rPr sz="3200" spc="-177" dirty="0"/>
              <a:t> </a:t>
            </a:r>
            <a:r>
              <a:rPr sz="3200" spc="-10" dirty="0"/>
              <a:t>a</a:t>
            </a:r>
            <a:r>
              <a:rPr sz="3200" spc="-173" dirty="0"/>
              <a:t> </a:t>
            </a:r>
            <a:r>
              <a:rPr sz="3200" spc="169" dirty="0"/>
              <a:t>un</a:t>
            </a:r>
            <a:r>
              <a:rPr sz="3200" spc="-177" dirty="0"/>
              <a:t> </a:t>
            </a:r>
            <a:r>
              <a:rPr sz="3200" spc="133" dirty="0"/>
              <a:t>elemento</a:t>
            </a:r>
            <a:r>
              <a:rPr sz="3200" spc="-173" dirty="0"/>
              <a:t> </a:t>
            </a:r>
            <a:r>
              <a:rPr sz="3200" spc="113" dirty="0"/>
              <a:t>del</a:t>
            </a:r>
            <a:r>
              <a:rPr sz="3200" spc="-173" dirty="0"/>
              <a:t> </a:t>
            </a:r>
            <a:r>
              <a:rPr sz="3200" spc="117" dirty="0"/>
              <a:t>diccionario</a:t>
            </a:r>
            <a:endParaRPr sz="3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495" y="2654759"/>
            <a:ext cx="5245099" cy="3835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2602" y="2821688"/>
            <a:ext cx="4419599" cy="39306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8355" y="1840263"/>
            <a:ext cx="10577407" cy="54728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8467">
              <a:spcBef>
                <a:spcPts val="167"/>
              </a:spcBef>
            </a:pP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diccionario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puede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obtener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252525"/>
                </a:solidFill>
                <a:latin typeface="Verdana"/>
                <a:cs typeface="Verdana"/>
              </a:rPr>
              <a:t>claves(keys)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metodo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3" dirty="0">
                <a:solidFill>
                  <a:srgbClr val="A52929"/>
                </a:solidFill>
                <a:latin typeface="Verdana"/>
                <a:cs typeface="Verdana"/>
              </a:rPr>
              <a:t>keys()</a:t>
            </a:r>
            <a:endParaRPr sz="1667">
              <a:latin typeface="Verdana"/>
              <a:cs typeface="Verdana"/>
            </a:endParaRPr>
          </a:p>
          <a:p>
            <a:pPr marL="8467">
              <a:spcBef>
                <a:spcPts val="100"/>
              </a:spcBef>
              <a:tabLst>
                <a:tab pos="9721489" algn="l"/>
              </a:tabLst>
            </a:pP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li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cc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ili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z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é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-33" dirty="0">
                <a:solidFill>
                  <a:srgbClr val="A52929"/>
                </a:solidFill>
                <a:latin typeface="Verdana"/>
                <a:cs typeface="Verdana"/>
              </a:rPr>
              <a:t>v</a:t>
            </a:r>
            <a:r>
              <a:rPr sz="1667" spc="17" dirty="0">
                <a:solidFill>
                  <a:srgbClr val="A52929"/>
                </a:solidFill>
                <a:latin typeface="Verdana"/>
                <a:cs typeface="Verdana"/>
              </a:rPr>
              <a:t>a</a:t>
            </a:r>
            <a:r>
              <a:rPr sz="1667" spc="30" dirty="0">
                <a:solidFill>
                  <a:srgbClr val="A52929"/>
                </a:solidFill>
                <a:latin typeface="Verdana"/>
                <a:cs typeface="Verdana"/>
              </a:rPr>
              <a:t>l</a:t>
            </a:r>
            <a:r>
              <a:rPr sz="1667" spc="97" dirty="0">
                <a:solidFill>
                  <a:srgbClr val="A52929"/>
                </a:solidFill>
                <a:latin typeface="Verdana"/>
                <a:cs typeface="Verdana"/>
              </a:rPr>
              <a:t>u</a:t>
            </a:r>
            <a:r>
              <a:rPr sz="1667" spc="50" dirty="0">
                <a:solidFill>
                  <a:srgbClr val="A52929"/>
                </a:solidFill>
                <a:latin typeface="Verdana"/>
                <a:cs typeface="Verdana"/>
              </a:rPr>
              <a:t>e</a:t>
            </a:r>
            <a:r>
              <a:rPr sz="1667" spc="-10" dirty="0">
                <a:solidFill>
                  <a:srgbClr val="A52929"/>
                </a:solidFill>
                <a:latin typeface="Verdana"/>
                <a:cs typeface="Verdana"/>
              </a:rPr>
              <a:t>s</a:t>
            </a:r>
            <a:r>
              <a:rPr sz="1667" spc="-173" dirty="0">
                <a:solidFill>
                  <a:srgbClr val="A52929"/>
                </a:solidFill>
                <a:latin typeface="Verdana"/>
                <a:cs typeface="Verdana"/>
              </a:rPr>
              <a:t>(</a:t>
            </a:r>
            <a:r>
              <a:rPr sz="1667" spc="-197" dirty="0">
                <a:solidFill>
                  <a:srgbClr val="A52929"/>
                </a:solidFill>
                <a:latin typeface="Verdana"/>
                <a:cs typeface="Verdana"/>
              </a:rPr>
              <a:t>)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3028" y="1094434"/>
            <a:ext cx="909870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27" dirty="0"/>
              <a:t>Obtener</a:t>
            </a:r>
            <a:r>
              <a:rPr sz="3200" spc="-173" dirty="0"/>
              <a:t> </a:t>
            </a:r>
            <a:r>
              <a:rPr sz="3200" spc="10" dirty="0"/>
              <a:t>las</a:t>
            </a:r>
            <a:r>
              <a:rPr sz="3200" spc="-169" dirty="0"/>
              <a:t> </a:t>
            </a:r>
            <a:r>
              <a:rPr sz="3200" spc="47" dirty="0"/>
              <a:t>claves</a:t>
            </a:r>
            <a:r>
              <a:rPr sz="3200" spc="-169" dirty="0"/>
              <a:t> </a:t>
            </a:r>
            <a:r>
              <a:rPr sz="3200" spc="-107" dirty="0"/>
              <a:t>y</a:t>
            </a:r>
            <a:r>
              <a:rPr sz="3200" spc="-169" dirty="0"/>
              <a:t> </a:t>
            </a:r>
            <a:r>
              <a:rPr sz="3200" spc="27" dirty="0"/>
              <a:t>valores</a:t>
            </a:r>
            <a:r>
              <a:rPr sz="3200" spc="-169" dirty="0"/>
              <a:t> </a:t>
            </a:r>
            <a:r>
              <a:rPr sz="3200" spc="113" dirty="0"/>
              <a:t>del</a:t>
            </a:r>
            <a:r>
              <a:rPr sz="3200" spc="-169" dirty="0"/>
              <a:t> </a:t>
            </a:r>
            <a:r>
              <a:rPr sz="3200" spc="117" dirty="0"/>
              <a:t>diccionario</a:t>
            </a:r>
            <a:endParaRPr sz="3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080" y="2486166"/>
            <a:ext cx="8642349" cy="3632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6" y="1852989"/>
            <a:ext cx="1037547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diccionario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puede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obtener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lista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sus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elmentos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utilizando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método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3" dirty="0">
                <a:solidFill>
                  <a:srgbClr val="A52929"/>
                </a:solidFill>
                <a:latin typeface="Verdana"/>
                <a:cs typeface="Verdana"/>
              </a:rPr>
              <a:t>items()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427109" y="399906"/>
            <a:ext cx="7273783" cy="99343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310742">
              <a:lnSpc>
                <a:spcPct val="100000"/>
              </a:lnSpc>
              <a:spcBef>
                <a:spcPts val="67"/>
              </a:spcBef>
            </a:pPr>
            <a:r>
              <a:rPr spc="136" dirty="0"/>
              <a:t>Obtiene</a:t>
            </a:r>
            <a:r>
              <a:rPr spc="-173" dirty="0"/>
              <a:t> </a:t>
            </a:r>
            <a:r>
              <a:rPr spc="127" dirty="0"/>
              <a:t>una</a:t>
            </a:r>
            <a:r>
              <a:rPr spc="-169" dirty="0"/>
              <a:t> </a:t>
            </a:r>
            <a:r>
              <a:rPr spc="40" dirty="0"/>
              <a:t>lista</a:t>
            </a:r>
            <a:r>
              <a:rPr spc="-173" dirty="0"/>
              <a:t> </a:t>
            </a:r>
            <a:r>
              <a:rPr spc="143" dirty="0"/>
              <a:t>de</a:t>
            </a:r>
            <a:r>
              <a:rPr spc="-169" dirty="0"/>
              <a:t> </a:t>
            </a:r>
            <a:r>
              <a:rPr spc="43" dirty="0"/>
              <a:t>los</a:t>
            </a:r>
            <a:r>
              <a:rPr spc="-173" dirty="0"/>
              <a:t> </a:t>
            </a:r>
            <a:r>
              <a:rPr spc="117" dirty="0"/>
              <a:t>elementos</a:t>
            </a:r>
            <a:r>
              <a:rPr spc="-169" dirty="0"/>
              <a:t> </a:t>
            </a:r>
            <a:r>
              <a:rPr spc="113" dirty="0"/>
              <a:t>del</a:t>
            </a:r>
            <a:r>
              <a:rPr spc="-173" dirty="0"/>
              <a:t> </a:t>
            </a:r>
            <a:r>
              <a:rPr spc="117" dirty="0"/>
              <a:t>diccionario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34" y="156705"/>
            <a:ext cx="1835149" cy="761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0191" y="2554988"/>
            <a:ext cx="4610099" cy="39496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6" y="1852987"/>
            <a:ext cx="10590529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Utilizando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método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A52929"/>
                </a:solidFill>
                <a:latin typeface="Verdana"/>
                <a:cs typeface="Verdana"/>
              </a:rPr>
              <a:t>update()</a:t>
            </a:r>
            <a:r>
              <a:rPr sz="1667" spc="-87" dirty="0">
                <a:solidFill>
                  <a:srgbClr val="A52929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actualizará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diccionario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elementos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del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argumento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dado.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3027" y="1092624"/>
            <a:ext cx="460078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87" dirty="0">
                <a:solidFill>
                  <a:srgbClr val="152E4D"/>
                </a:solidFill>
                <a:latin typeface="Verdana"/>
                <a:cs typeface="Verdana"/>
              </a:rPr>
              <a:t>Actualizar</a:t>
            </a:r>
            <a:r>
              <a:rPr sz="3200" spc="-21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17" dirty="0">
                <a:solidFill>
                  <a:srgbClr val="152E4D"/>
                </a:solidFill>
                <a:latin typeface="Verdana"/>
                <a:cs typeface="Verdana"/>
              </a:rPr>
              <a:t>diccionario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2229" y="2700958"/>
            <a:ext cx="5892799" cy="38925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5" y="1840262"/>
            <a:ext cx="9998287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  <a:tabLst>
                <a:tab pos="3065933" algn="l"/>
              </a:tabLst>
            </a:pP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añadir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elemento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	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diccionario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realiza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utilizando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nueva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clave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índice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asignándole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0" dirty="0">
                <a:solidFill>
                  <a:srgbClr val="252525"/>
                </a:solidFill>
                <a:latin typeface="Verdana"/>
                <a:cs typeface="Verdana"/>
              </a:rPr>
              <a:t>valor: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3028" y="1092625"/>
            <a:ext cx="729615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13" dirty="0">
                <a:solidFill>
                  <a:srgbClr val="152E4D"/>
                </a:solidFill>
                <a:latin typeface="Verdana"/>
                <a:cs typeface="Verdana"/>
              </a:rPr>
              <a:t>Añadir</a:t>
            </a:r>
            <a:r>
              <a:rPr sz="3200" spc="-18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17" dirty="0">
                <a:solidFill>
                  <a:srgbClr val="152E4D"/>
                </a:solidFill>
                <a:latin typeface="Verdana"/>
                <a:cs typeface="Verdana"/>
              </a:rPr>
              <a:t>elementos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152E4D"/>
                </a:solidFill>
                <a:latin typeface="Verdana"/>
                <a:cs typeface="Verdana"/>
              </a:rPr>
              <a:t>a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69" dirty="0">
                <a:solidFill>
                  <a:srgbClr val="152E4D"/>
                </a:solidFill>
                <a:latin typeface="Verdana"/>
                <a:cs typeface="Verdana"/>
              </a:rPr>
              <a:t>un</a:t>
            </a:r>
            <a:r>
              <a:rPr sz="3200" spc="-180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17" dirty="0">
                <a:solidFill>
                  <a:srgbClr val="152E4D"/>
                </a:solidFill>
                <a:latin typeface="Verdana"/>
                <a:cs typeface="Verdana"/>
              </a:rPr>
              <a:t>diccionario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4958" y="2632179"/>
            <a:ext cx="4222749" cy="3936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6" y="1840263"/>
            <a:ext cx="9082617" cy="52426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  <a:tabLst>
                <a:tab pos="5037919" algn="l"/>
              </a:tabLst>
            </a:pP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eliminar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elemento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diccionario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existen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varios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métodos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eliminar </a:t>
            </a:r>
            <a:r>
              <a:rPr sz="1667" spc="-5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cc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80" dirty="0">
                <a:solidFill>
                  <a:srgbClr val="252525"/>
                </a:solidFill>
                <a:latin typeface="Verdana"/>
                <a:cs typeface="Verdana"/>
              </a:rPr>
              <a:t>: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A52929"/>
                </a:solidFill>
                <a:latin typeface="Verdana"/>
                <a:cs typeface="Verdana"/>
              </a:rPr>
              <a:t>p</a:t>
            </a:r>
            <a:r>
              <a:rPr sz="1667" spc="70" dirty="0">
                <a:solidFill>
                  <a:srgbClr val="A52929"/>
                </a:solidFill>
                <a:latin typeface="Verdana"/>
                <a:cs typeface="Verdana"/>
              </a:rPr>
              <a:t>oo</a:t>
            </a:r>
            <a:r>
              <a:rPr sz="1667" spc="-173" dirty="0">
                <a:solidFill>
                  <a:srgbClr val="A52929"/>
                </a:solidFill>
                <a:latin typeface="Verdana"/>
                <a:cs typeface="Verdana"/>
              </a:rPr>
              <a:t>(</a:t>
            </a:r>
            <a:r>
              <a:rPr sz="1667" spc="-197" dirty="0">
                <a:solidFill>
                  <a:srgbClr val="A52929"/>
                </a:solidFill>
                <a:latin typeface="Verdana"/>
                <a:cs typeface="Verdana"/>
              </a:rPr>
              <a:t>)</a:t>
            </a:r>
            <a:r>
              <a:rPr sz="1667" spc="-90" dirty="0">
                <a:solidFill>
                  <a:srgbClr val="A52929"/>
                </a:solidFill>
                <a:latin typeface="Verdana"/>
                <a:cs typeface="Verdana"/>
              </a:rPr>
              <a:t> </a:t>
            </a:r>
            <a:r>
              <a:rPr sz="1667" spc="-120" dirty="0">
                <a:solidFill>
                  <a:srgbClr val="252525"/>
                </a:solidFill>
                <a:latin typeface="Verdana"/>
                <a:cs typeface="Verdana"/>
              </a:rPr>
              <a:t>-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	</a:t>
            </a:r>
            <a:r>
              <a:rPr sz="1667" spc="120" dirty="0">
                <a:solidFill>
                  <a:srgbClr val="A52929"/>
                </a:solidFill>
                <a:latin typeface="Verdana"/>
                <a:cs typeface="Verdana"/>
              </a:rPr>
              <a:t>p</a:t>
            </a:r>
            <a:r>
              <a:rPr sz="1667" spc="70" dirty="0">
                <a:solidFill>
                  <a:srgbClr val="A52929"/>
                </a:solidFill>
                <a:latin typeface="Verdana"/>
                <a:cs typeface="Verdana"/>
              </a:rPr>
              <a:t>o</a:t>
            </a:r>
            <a:r>
              <a:rPr sz="1667" spc="120" dirty="0">
                <a:solidFill>
                  <a:srgbClr val="A52929"/>
                </a:solidFill>
                <a:latin typeface="Verdana"/>
                <a:cs typeface="Verdana"/>
              </a:rPr>
              <a:t>p</a:t>
            </a:r>
            <a:r>
              <a:rPr sz="1667" spc="30" dirty="0">
                <a:solidFill>
                  <a:srgbClr val="A52929"/>
                </a:solidFill>
                <a:latin typeface="Verdana"/>
                <a:cs typeface="Verdana"/>
              </a:rPr>
              <a:t>i</a:t>
            </a:r>
            <a:r>
              <a:rPr sz="1667" spc="53" dirty="0">
                <a:solidFill>
                  <a:srgbClr val="A52929"/>
                </a:solidFill>
                <a:latin typeface="Verdana"/>
                <a:cs typeface="Verdana"/>
              </a:rPr>
              <a:t>t</a:t>
            </a:r>
            <a:r>
              <a:rPr sz="1667" spc="50" dirty="0">
                <a:solidFill>
                  <a:srgbClr val="A52929"/>
                </a:solidFill>
                <a:latin typeface="Verdana"/>
                <a:cs typeface="Verdana"/>
              </a:rPr>
              <a:t>e</a:t>
            </a:r>
            <a:r>
              <a:rPr sz="1667" spc="163" dirty="0">
                <a:solidFill>
                  <a:srgbClr val="A52929"/>
                </a:solidFill>
                <a:latin typeface="Verdana"/>
                <a:cs typeface="Verdana"/>
              </a:rPr>
              <a:t>m</a:t>
            </a:r>
            <a:r>
              <a:rPr sz="1667" spc="-173" dirty="0">
                <a:solidFill>
                  <a:srgbClr val="A52929"/>
                </a:solidFill>
                <a:latin typeface="Verdana"/>
                <a:cs typeface="Verdana"/>
              </a:rPr>
              <a:t>(</a:t>
            </a:r>
            <a:r>
              <a:rPr sz="1667" spc="-197" dirty="0">
                <a:solidFill>
                  <a:srgbClr val="A52929"/>
                </a:solidFill>
                <a:latin typeface="Verdana"/>
                <a:cs typeface="Verdana"/>
              </a:rPr>
              <a:t>)</a:t>
            </a:r>
            <a:r>
              <a:rPr sz="1667" spc="-90" dirty="0">
                <a:solidFill>
                  <a:srgbClr val="A52929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p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b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7" dirty="0">
                <a:solidFill>
                  <a:srgbClr val="252525"/>
                </a:solidFill>
                <a:latin typeface="Verdana"/>
                <a:cs typeface="Verdana"/>
              </a:rPr>
              <a:t>c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v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A52929"/>
                </a:solidFill>
                <a:latin typeface="Verdana"/>
                <a:cs typeface="Verdana"/>
              </a:rPr>
              <a:t>d</a:t>
            </a:r>
            <a:r>
              <a:rPr sz="1667" spc="50" dirty="0">
                <a:solidFill>
                  <a:srgbClr val="A52929"/>
                </a:solidFill>
                <a:latin typeface="Verdana"/>
                <a:cs typeface="Verdana"/>
              </a:rPr>
              <a:t>e</a:t>
            </a:r>
            <a:r>
              <a:rPr sz="1667" spc="7" dirty="0">
                <a:solidFill>
                  <a:srgbClr val="A52929"/>
                </a:solidFill>
                <a:latin typeface="Verdana"/>
                <a:cs typeface="Verdana"/>
              </a:rPr>
              <a:t>l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3027" y="1092625"/>
            <a:ext cx="739140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07" dirty="0">
                <a:solidFill>
                  <a:srgbClr val="152E4D"/>
                </a:solidFill>
                <a:latin typeface="Verdana"/>
                <a:cs typeface="Verdana"/>
              </a:rPr>
              <a:t>Eliminar</a:t>
            </a:r>
            <a:r>
              <a:rPr sz="3200" spc="-18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17" dirty="0">
                <a:solidFill>
                  <a:srgbClr val="152E4D"/>
                </a:solidFill>
                <a:latin typeface="Verdana"/>
                <a:cs typeface="Verdana"/>
              </a:rPr>
              <a:t>elementos</a:t>
            </a:r>
            <a:r>
              <a:rPr sz="3200" spc="-18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13" dirty="0">
                <a:solidFill>
                  <a:srgbClr val="152E4D"/>
                </a:solidFill>
                <a:latin typeface="Verdana"/>
                <a:cs typeface="Verdana"/>
              </a:rPr>
              <a:t>del</a:t>
            </a:r>
            <a:r>
              <a:rPr sz="3200" spc="-18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17" dirty="0">
                <a:solidFill>
                  <a:srgbClr val="152E4D"/>
                </a:solidFill>
                <a:latin typeface="Verdana"/>
                <a:cs typeface="Verdana"/>
              </a:rPr>
              <a:t>diccionario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5012" y="2519253"/>
            <a:ext cx="4845050" cy="273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77337" y="1308008"/>
            <a:ext cx="2769869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67" dirty="0">
                <a:solidFill>
                  <a:srgbClr val="FF8200"/>
                </a:solidFill>
                <a:latin typeface="Verdana"/>
                <a:cs typeface="Verdana"/>
              </a:rPr>
              <a:t>PROYECTO</a:t>
            </a:r>
            <a:r>
              <a:rPr sz="3200" spc="-213" dirty="0">
                <a:solidFill>
                  <a:srgbClr val="FF8200"/>
                </a:solidFill>
                <a:latin typeface="Verdana"/>
                <a:cs typeface="Verdana"/>
              </a:rPr>
              <a:t> </a:t>
            </a:r>
            <a:r>
              <a:rPr sz="3200" spc="-60" dirty="0">
                <a:solidFill>
                  <a:srgbClr val="FF8200"/>
                </a:solidFill>
                <a:latin typeface="Verdana"/>
                <a:cs typeface="Verdana"/>
              </a:rPr>
              <a:t>6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8356" y="2033561"/>
            <a:ext cx="1017397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formarán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equipos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personas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tendrán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7" dirty="0">
                <a:solidFill>
                  <a:srgbClr val="252525"/>
                </a:solidFill>
                <a:latin typeface="Verdana"/>
                <a:cs typeface="Verdana"/>
              </a:rPr>
              <a:t>20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minutos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máximo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aplicar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aprendido.</a:t>
            </a:r>
            <a:endParaRPr sz="166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32330" y="1471313"/>
            <a:ext cx="1015195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60" dirty="0">
                <a:solidFill>
                  <a:srgbClr val="152E4D"/>
                </a:solidFill>
                <a:latin typeface="Verdana"/>
                <a:cs typeface="Verdana"/>
              </a:rPr>
              <a:t>Instalación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93" dirty="0">
                <a:solidFill>
                  <a:srgbClr val="152E4D"/>
                </a:solidFill>
                <a:latin typeface="Verdana"/>
                <a:cs typeface="Verdana"/>
              </a:rPr>
              <a:t>nuestro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97" dirty="0">
                <a:solidFill>
                  <a:srgbClr val="152E4D"/>
                </a:solidFill>
                <a:latin typeface="Verdana"/>
                <a:cs typeface="Verdana"/>
              </a:rPr>
              <a:t>editor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43" dirty="0">
                <a:solidFill>
                  <a:srgbClr val="152E4D"/>
                </a:solidFill>
                <a:latin typeface="Verdana"/>
                <a:cs typeface="Verdana"/>
              </a:rPr>
              <a:t>de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63" dirty="0">
                <a:solidFill>
                  <a:srgbClr val="152E4D"/>
                </a:solidFill>
                <a:latin typeface="Verdana"/>
                <a:cs typeface="Verdana"/>
              </a:rPr>
              <a:t>código</a:t>
            </a:r>
            <a:r>
              <a:rPr sz="3200" spc="-169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152E4D"/>
                </a:solidFill>
                <a:latin typeface="Verdana"/>
                <a:cs typeface="Verdana"/>
              </a:rPr>
              <a:t>VScode.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4" y="2893850"/>
            <a:ext cx="5090583" cy="7936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Ejecutamos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archivo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descargado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aceptamos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é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r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33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l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20" dirty="0">
                <a:solidFill>
                  <a:srgbClr val="252525"/>
                </a:solidFill>
                <a:latin typeface="Verdana"/>
                <a:cs typeface="Verdana"/>
              </a:rPr>
              <a:t>d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163" dirty="0">
                <a:solidFill>
                  <a:srgbClr val="252525"/>
                </a:solidFill>
                <a:latin typeface="Verdana"/>
                <a:cs typeface="Verdana"/>
              </a:rPr>
              <a:t>m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133" dirty="0">
                <a:solidFill>
                  <a:srgbClr val="252525"/>
                </a:solidFill>
                <a:latin typeface="Verdana"/>
                <a:cs typeface="Verdana"/>
              </a:rPr>
              <a:t>g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i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n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3" dirty="0">
                <a:solidFill>
                  <a:srgbClr val="252525"/>
                </a:solidFill>
                <a:latin typeface="Verdana"/>
                <a:cs typeface="Verdana"/>
              </a:rPr>
              <a:t>h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a 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terminar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instalación</a:t>
            </a:r>
            <a:r>
              <a:rPr sz="1667" spc="23" dirty="0">
                <a:latin typeface="Verdana"/>
                <a:cs typeface="Verdana"/>
              </a:rPr>
              <a:t>.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9774" y="2295330"/>
            <a:ext cx="4705349" cy="36575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3028" y="1371441"/>
            <a:ext cx="228388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23" dirty="0"/>
              <a:t>Proyecto</a:t>
            </a:r>
            <a:r>
              <a:rPr sz="3200" spc="-217" dirty="0"/>
              <a:t> </a:t>
            </a:r>
            <a:r>
              <a:rPr sz="3200" spc="-60" dirty="0"/>
              <a:t>6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29741" y="2628215"/>
            <a:ext cx="10196407" cy="166060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09137" marR="3387" indent="-148597">
              <a:lnSpc>
                <a:spcPct val="127499"/>
              </a:lnSpc>
              <a:spcBef>
                <a:spcPts val="67"/>
              </a:spcBef>
              <a:buClr>
                <a:srgbClr val="000000"/>
              </a:buClr>
              <a:buAutoNum type="arabicPeriod"/>
              <a:tabLst>
                <a:tab pos="209560" algn="l"/>
              </a:tabLst>
            </a:pP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Escribir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programa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almacene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asignaturas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diccionario,</a:t>
            </a:r>
            <a:r>
              <a:rPr sz="1667" spc="-8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pueda,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añadir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elemento,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actualizar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elemento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eliminar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elmento.</a:t>
            </a:r>
            <a:endParaRPr sz="1667">
              <a:latin typeface="Verdana"/>
              <a:cs typeface="Verdana"/>
            </a:endParaRPr>
          </a:p>
          <a:p>
            <a:pPr marL="209137" indent="-192626">
              <a:spcBef>
                <a:spcPts val="550"/>
              </a:spcBef>
              <a:buClr>
                <a:srgbClr val="000000"/>
              </a:buClr>
              <a:buAutoNum type="arabicPeriod"/>
              <a:tabLst>
                <a:tab pos="209560" algn="l"/>
              </a:tabLst>
            </a:pP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Debe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iterar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elmento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cuando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llegue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al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item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2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actualice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nuevo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valor.</a:t>
            </a:r>
            <a:endParaRPr sz="1667">
              <a:latin typeface="Verdana"/>
              <a:cs typeface="Verdana"/>
            </a:endParaRPr>
          </a:p>
          <a:p>
            <a:pPr marL="209137" indent="-191780">
              <a:spcBef>
                <a:spcPts val="550"/>
              </a:spcBef>
              <a:buClr>
                <a:srgbClr val="000000"/>
              </a:buClr>
              <a:buAutoNum type="arabicPeriod"/>
              <a:tabLst>
                <a:tab pos="209560" algn="l"/>
              </a:tabLst>
            </a:pP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Añada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nuevo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elmento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color: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7" dirty="0">
                <a:solidFill>
                  <a:srgbClr val="252525"/>
                </a:solidFill>
                <a:latin typeface="Verdana"/>
                <a:cs typeface="Verdana"/>
              </a:rPr>
              <a:t>"rojo"</a:t>
            </a:r>
            <a:endParaRPr sz="1667">
              <a:latin typeface="Verdana"/>
              <a:cs typeface="Verdana"/>
            </a:endParaRPr>
          </a:p>
          <a:p>
            <a:pPr marL="209137" indent="-201093">
              <a:spcBef>
                <a:spcPts val="550"/>
              </a:spcBef>
              <a:buClr>
                <a:srgbClr val="000000"/>
              </a:buClr>
              <a:buAutoNum type="arabicPeriod"/>
              <a:tabLst>
                <a:tab pos="209560" algn="l"/>
              </a:tabLst>
            </a:pP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Elimine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el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color</a:t>
            </a:r>
            <a:r>
              <a:rPr sz="1667" spc="-10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7" dirty="0">
                <a:solidFill>
                  <a:srgbClr val="252525"/>
                </a:solidFill>
                <a:latin typeface="Verdana"/>
                <a:cs typeface="Verdana"/>
              </a:rPr>
              <a:t>rojo.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4769" y="3405534"/>
            <a:ext cx="4402667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33" dirty="0"/>
              <a:t>Funciones</a:t>
            </a:r>
            <a:r>
              <a:rPr spc="-180" dirty="0"/>
              <a:t> </a:t>
            </a:r>
            <a:r>
              <a:rPr spc="136" dirty="0"/>
              <a:t>de</a:t>
            </a:r>
            <a:r>
              <a:rPr spc="-180" dirty="0"/>
              <a:t> </a:t>
            </a:r>
            <a:r>
              <a:rPr spc="123" dirty="0"/>
              <a:t>python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5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9679" y="3405534"/>
            <a:ext cx="3313007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120" dirty="0"/>
              <a:t>Automatización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6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4306" y="2921460"/>
            <a:ext cx="5441949" cy="3733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972" y="1971500"/>
            <a:ext cx="69850" cy="698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88123" y="1840263"/>
            <a:ext cx="8344323" cy="81665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función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bloque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código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solo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ejecuta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cuando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le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llama.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función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puede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pasar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datos,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conocidos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parámetros.</a:t>
            </a:r>
            <a:endParaRPr sz="1667">
              <a:latin typeface="Verdana"/>
              <a:cs typeface="Verdana"/>
            </a:endParaRPr>
          </a:p>
          <a:p>
            <a:pPr marL="8467">
              <a:spcBef>
                <a:spcPts val="100"/>
              </a:spcBef>
            </a:pP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función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puede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devolver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datos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10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resultado.</a:t>
            </a:r>
            <a:endParaRPr sz="1667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972" y="2238200"/>
            <a:ext cx="69850" cy="698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972" y="2504900"/>
            <a:ext cx="69850" cy="698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43027" y="1094436"/>
            <a:ext cx="447886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10" dirty="0"/>
              <a:t>Creando</a:t>
            </a:r>
            <a:r>
              <a:rPr sz="3200" spc="-190" dirty="0"/>
              <a:t> </a:t>
            </a:r>
            <a:r>
              <a:rPr sz="3200" spc="127" dirty="0"/>
              <a:t>una</a:t>
            </a:r>
            <a:r>
              <a:rPr sz="3200" spc="-187" dirty="0"/>
              <a:t> </a:t>
            </a:r>
            <a:r>
              <a:rPr sz="3200" spc="140" dirty="0"/>
              <a:t>función</a:t>
            </a:r>
            <a:endParaRPr sz="3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1145" y="2921459"/>
            <a:ext cx="7861299" cy="3746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355" y="1840263"/>
            <a:ext cx="10899563" cy="793636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8467">
              <a:spcBef>
                <a:spcPts val="167"/>
              </a:spcBef>
            </a:pP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función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puede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pasar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datos,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conocidos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parámetros.</a:t>
            </a:r>
            <a:endParaRPr sz="1667">
              <a:latin typeface="Verdana"/>
              <a:cs typeface="Verdana"/>
            </a:endParaRPr>
          </a:p>
          <a:p>
            <a:pPr marL="8467" marR="3387">
              <a:lnSpc>
                <a:spcPct val="105000"/>
              </a:lnSpc>
            </a:pP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argumentos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especifican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después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del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nombre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función,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entre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paréntesis.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0" dirty="0">
                <a:solidFill>
                  <a:srgbClr val="252525"/>
                </a:solidFill>
                <a:latin typeface="Verdana"/>
                <a:cs typeface="Verdana"/>
              </a:rPr>
              <a:t>Puede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agregar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tantos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argumentos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desee,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simplemente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sepárelos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3" dirty="0">
                <a:solidFill>
                  <a:srgbClr val="252525"/>
                </a:solidFill>
                <a:latin typeface="Verdana"/>
                <a:cs typeface="Verdana"/>
              </a:rPr>
              <a:t>con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coma.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8" y="1094434"/>
            <a:ext cx="580686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07" dirty="0"/>
              <a:t>Parámetros</a:t>
            </a:r>
            <a:r>
              <a:rPr sz="3200" spc="-180" dirty="0"/>
              <a:t> </a:t>
            </a:r>
            <a:r>
              <a:rPr sz="3200" spc="143" dirty="0"/>
              <a:t>de</a:t>
            </a:r>
            <a:r>
              <a:rPr sz="3200" spc="-177" dirty="0"/>
              <a:t> </a:t>
            </a:r>
            <a:r>
              <a:rPr sz="3200" spc="127" dirty="0"/>
              <a:t>una</a:t>
            </a:r>
            <a:r>
              <a:rPr sz="3200" spc="-180" dirty="0"/>
              <a:t> </a:t>
            </a:r>
            <a:r>
              <a:rPr sz="3200" spc="140" dirty="0"/>
              <a:t>función</a:t>
            </a:r>
            <a:endParaRPr sz="3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1151" y="124865"/>
            <a:ext cx="1701799" cy="50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952980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9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9"/>
                </a:lnTo>
                <a:lnTo>
                  <a:pt x="0" y="1357529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4499" y="2203679"/>
            <a:ext cx="6426199" cy="4038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8" y="1094439"/>
            <a:ext cx="6963410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03" dirty="0"/>
              <a:t>Entrada</a:t>
            </a:r>
            <a:r>
              <a:rPr sz="3200" spc="-177" dirty="0"/>
              <a:t> </a:t>
            </a:r>
            <a:r>
              <a:rPr sz="3200" spc="143" dirty="0"/>
              <a:t>de</a:t>
            </a:r>
            <a:r>
              <a:rPr sz="3200" spc="-173" dirty="0"/>
              <a:t> </a:t>
            </a:r>
            <a:r>
              <a:rPr sz="3200" spc="90" dirty="0"/>
              <a:t>datos</a:t>
            </a:r>
            <a:r>
              <a:rPr sz="3200" spc="-173" dirty="0"/>
              <a:t> </a:t>
            </a:r>
            <a:r>
              <a:rPr sz="3200" spc="123" dirty="0"/>
              <a:t>en</a:t>
            </a:r>
            <a:r>
              <a:rPr sz="3200" spc="-173" dirty="0"/>
              <a:t> </a:t>
            </a:r>
            <a:r>
              <a:rPr sz="3200" spc="127" dirty="0"/>
              <a:t>una</a:t>
            </a:r>
            <a:r>
              <a:rPr sz="3200" spc="-173" dirty="0"/>
              <a:t> </a:t>
            </a:r>
            <a:r>
              <a:rPr sz="3200" spc="140" dirty="0"/>
              <a:t>función</a:t>
            </a:r>
            <a:endParaRPr sz="3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788" y="3405534"/>
            <a:ext cx="8750723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  <a:tabLst>
                <a:tab pos="3203524" algn="l"/>
              </a:tabLst>
            </a:pPr>
            <a:r>
              <a:rPr spc="140" dirty="0"/>
              <a:t>Programación	</a:t>
            </a:r>
            <a:r>
              <a:rPr spc="100" dirty="0"/>
              <a:t>Orientada</a:t>
            </a:r>
            <a:r>
              <a:rPr spc="-183" dirty="0"/>
              <a:t> </a:t>
            </a:r>
            <a:r>
              <a:rPr spc="-10" dirty="0"/>
              <a:t>a</a:t>
            </a:r>
            <a:r>
              <a:rPr spc="-180" dirty="0"/>
              <a:t> </a:t>
            </a:r>
            <a:r>
              <a:rPr spc="80" dirty="0"/>
              <a:t>Objetos</a:t>
            </a:r>
            <a:r>
              <a:rPr spc="-180" dirty="0"/>
              <a:t> </a:t>
            </a:r>
            <a:r>
              <a:rPr spc="27" dirty="0">
                <a:solidFill>
                  <a:srgbClr val="A52929"/>
                </a:solidFill>
              </a:rPr>
              <a:t>(POO)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359" y="1238465"/>
            <a:ext cx="1968499" cy="19684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952979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1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31"/>
                </a:lnTo>
                <a:lnTo>
                  <a:pt x="0" y="1357531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8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8"/>
                </a:lnTo>
                <a:lnTo>
                  <a:pt x="0" y="1357528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6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943028" y="2084938"/>
            <a:ext cx="10886017" cy="265087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lenguaje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programación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orientado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objetos.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33"/>
              </a:spcBef>
            </a:pPr>
            <a:endParaRPr sz="1700">
              <a:latin typeface="Verdana"/>
              <a:cs typeface="Verdana"/>
            </a:endParaRPr>
          </a:p>
          <a:p>
            <a:pPr marL="8467" marR="17781">
              <a:lnSpc>
                <a:spcPct val="105000"/>
              </a:lnSpc>
            </a:pP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Programación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Orientada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Objetos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(POO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u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6" dirty="0">
                <a:solidFill>
                  <a:srgbClr val="252525"/>
                </a:solidFill>
                <a:latin typeface="Verdana"/>
                <a:cs typeface="Verdana"/>
              </a:rPr>
              <a:t>OOP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según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sus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siglas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inglés)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paradigma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programación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usa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objetos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sus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interacciones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diseñar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aplicaciones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programas </a:t>
            </a:r>
            <a:r>
              <a:rPr sz="1667" spc="70" dirty="0">
                <a:solidFill>
                  <a:srgbClr val="252525"/>
                </a:solidFill>
                <a:latin typeface="Verdana"/>
                <a:cs typeface="Verdana"/>
              </a:rPr>
              <a:t>de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computadora.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Está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basado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 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varias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técnicas,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incluyendo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herencia,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modularidad,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polimorfismo,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encapsulamiento.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33"/>
              </a:spcBef>
            </a:pPr>
            <a:endParaRPr sz="1700">
              <a:latin typeface="Verdana"/>
              <a:cs typeface="Verdana"/>
            </a:endParaRPr>
          </a:p>
          <a:p>
            <a:pPr marL="8467" marR="3387">
              <a:lnSpc>
                <a:spcPct val="105000"/>
              </a:lnSpc>
            </a:pP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otras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palabras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programación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Orientada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objetos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(POO)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forma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especial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programar, </a:t>
            </a:r>
            <a:r>
              <a:rPr sz="1667" spc="-57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más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cercana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expresan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las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cosas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vida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real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otros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tipos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programación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tanto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python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mayoría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0" dirty="0">
                <a:solidFill>
                  <a:srgbClr val="252525"/>
                </a:solidFill>
                <a:latin typeface="Verdana"/>
                <a:cs typeface="Verdana"/>
              </a:rPr>
              <a:t>los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lenguajes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programación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utilizan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POO.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3028" y="1094436"/>
            <a:ext cx="3545417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47" dirty="0"/>
              <a:t>¿Qué</a:t>
            </a:r>
            <a:r>
              <a:rPr sz="3200" spc="-190" dirty="0"/>
              <a:t> </a:t>
            </a:r>
            <a:r>
              <a:rPr sz="3200" spc="17" dirty="0"/>
              <a:t>es</a:t>
            </a:r>
            <a:r>
              <a:rPr sz="3200" spc="-187" dirty="0"/>
              <a:t> </a:t>
            </a:r>
            <a:r>
              <a:rPr sz="3200" spc="23" dirty="0"/>
              <a:t>la</a:t>
            </a:r>
            <a:r>
              <a:rPr sz="3200" spc="-187" dirty="0"/>
              <a:t> </a:t>
            </a:r>
            <a:r>
              <a:rPr sz="3200" spc="237" dirty="0"/>
              <a:t>POO?</a:t>
            </a:r>
            <a:endParaRPr sz="3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81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27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4" y="1357527"/>
                </a:lnTo>
                <a:lnTo>
                  <a:pt x="0" y="1357527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7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4008" y="4541488"/>
            <a:ext cx="5093862" cy="21538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3028" y="2072214"/>
            <a:ext cx="11079903" cy="215054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5000"/>
              </a:lnSpc>
              <a:spcBef>
                <a:spcPts val="67"/>
              </a:spcBef>
            </a:pP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Un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objeto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elemento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tiene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atributos,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cualidades,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funcionalidades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por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diferenciamos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en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vida </a:t>
            </a:r>
            <a:r>
              <a:rPr sz="1667" spc="-30" dirty="0">
                <a:solidFill>
                  <a:srgbClr val="252525"/>
                </a:solidFill>
                <a:latin typeface="Verdana"/>
                <a:cs typeface="Verdana"/>
              </a:rPr>
              <a:t>real,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por 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ej.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objeto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sería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auto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ya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 </a:t>
            </a: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tiene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atributos </a:t>
            </a: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como </a:t>
            </a:r>
            <a:r>
              <a:rPr sz="1667" spc="3" dirty="0">
                <a:solidFill>
                  <a:srgbClr val="252525"/>
                </a:solidFill>
                <a:latin typeface="Verdana"/>
                <a:cs typeface="Verdana"/>
              </a:rPr>
              <a:t>color,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 marca,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modelo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decir,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caracteristicas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lo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identifican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57" dirty="0">
                <a:solidFill>
                  <a:srgbClr val="252525"/>
                </a:solidFill>
                <a:latin typeface="Verdana"/>
                <a:cs typeface="Verdana"/>
              </a:rPr>
              <a:t>y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sus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funciones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serían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encender,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rodar,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etc.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33"/>
              </a:spcBef>
            </a:pPr>
            <a:endParaRPr sz="1700">
              <a:latin typeface="Verdana"/>
              <a:cs typeface="Verdana"/>
            </a:endParaRPr>
          </a:p>
          <a:p>
            <a:pPr marL="8467" marR="191780">
              <a:lnSpc>
                <a:spcPct val="105000"/>
              </a:lnSpc>
            </a:pPr>
            <a:r>
              <a:rPr sz="1667" spc="50" dirty="0">
                <a:solidFill>
                  <a:srgbClr val="252525"/>
                </a:solidFill>
                <a:latin typeface="Verdana"/>
                <a:cs typeface="Verdana"/>
              </a:rPr>
              <a:t>Otro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objeto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podria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ser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0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0" dirty="0">
                <a:solidFill>
                  <a:srgbClr val="252525"/>
                </a:solidFill>
                <a:latin typeface="Verdana"/>
                <a:cs typeface="Verdana"/>
              </a:rPr>
              <a:t>persona,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20" dirty="0">
                <a:solidFill>
                  <a:srgbClr val="252525"/>
                </a:solidFill>
                <a:latin typeface="Verdana"/>
                <a:cs typeface="Verdana"/>
              </a:rPr>
              <a:t>ya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6" dirty="0">
                <a:solidFill>
                  <a:srgbClr val="252525"/>
                </a:solidFill>
                <a:latin typeface="Verdana"/>
                <a:cs typeface="Verdana"/>
              </a:rPr>
              <a:t>que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poseé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caracteristicas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3" dirty="0">
                <a:solidFill>
                  <a:srgbClr val="252525"/>
                </a:solidFill>
                <a:latin typeface="Verdana"/>
                <a:cs typeface="Verdana"/>
              </a:rPr>
              <a:t>cualidades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3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nombre,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edad, </a:t>
            </a:r>
            <a:r>
              <a:rPr sz="1667" spc="-57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dirty="0">
                <a:solidFill>
                  <a:srgbClr val="252525"/>
                </a:solidFill>
                <a:latin typeface="Verdana"/>
                <a:cs typeface="Verdana"/>
              </a:rPr>
              <a:t>estatura,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" dirty="0">
                <a:solidFill>
                  <a:srgbClr val="252525"/>
                </a:solidFill>
                <a:latin typeface="Verdana"/>
                <a:cs typeface="Verdana"/>
              </a:rPr>
              <a:t>peso,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sus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funcionalidades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10" dirty="0">
                <a:solidFill>
                  <a:srgbClr val="252525"/>
                </a:solidFill>
                <a:latin typeface="Verdana"/>
                <a:cs typeface="Verdana"/>
              </a:rPr>
              <a:t>serían,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correr,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33" dirty="0">
                <a:solidFill>
                  <a:srgbClr val="252525"/>
                </a:solidFill>
                <a:latin typeface="Verdana"/>
                <a:cs typeface="Verdana"/>
              </a:rPr>
              <a:t>reir,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7" dirty="0">
                <a:solidFill>
                  <a:srgbClr val="252525"/>
                </a:solidFill>
                <a:latin typeface="Verdana"/>
                <a:cs typeface="Verdana"/>
              </a:rPr>
              <a:t>dormir,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3" dirty="0">
                <a:solidFill>
                  <a:srgbClr val="252525"/>
                </a:solidFill>
                <a:latin typeface="Verdana"/>
                <a:cs typeface="Verdana"/>
              </a:rPr>
              <a:t>programar,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-7" dirty="0">
                <a:solidFill>
                  <a:srgbClr val="252525"/>
                </a:solidFill>
                <a:latin typeface="Verdana"/>
                <a:cs typeface="Verdana"/>
              </a:rPr>
              <a:t>etc.</a:t>
            </a:r>
            <a:endParaRPr sz="1667">
              <a:latin typeface="Verdana"/>
              <a:cs typeface="Verdana"/>
            </a:endParaRPr>
          </a:p>
          <a:p>
            <a:pPr>
              <a:spcBef>
                <a:spcPts val="10"/>
              </a:spcBef>
            </a:pPr>
            <a:endParaRPr>
              <a:latin typeface="Verdana"/>
              <a:cs typeface="Verdana"/>
            </a:endParaRPr>
          </a:p>
          <a:p>
            <a:pPr marL="8467">
              <a:spcBef>
                <a:spcPts val="3"/>
              </a:spcBef>
            </a:pPr>
            <a:r>
              <a:rPr sz="1667" spc="80" dirty="0">
                <a:solidFill>
                  <a:srgbClr val="252525"/>
                </a:solidFill>
                <a:latin typeface="Verdana"/>
                <a:cs typeface="Verdana"/>
              </a:rPr>
              <a:t>En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7" dirty="0">
                <a:solidFill>
                  <a:srgbClr val="252525"/>
                </a:solidFill>
                <a:latin typeface="Verdana"/>
                <a:cs typeface="Verdana"/>
              </a:rPr>
              <a:t>programación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3" dirty="0">
                <a:solidFill>
                  <a:srgbClr val="252525"/>
                </a:solidFill>
                <a:latin typeface="Verdana"/>
                <a:cs typeface="Verdana"/>
              </a:rPr>
              <a:t>objeto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0" dirty="0">
                <a:solidFill>
                  <a:srgbClr val="252525"/>
                </a:solidFill>
                <a:latin typeface="Verdana"/>
                <a:cs typeface="Verdana"/>
              </a:rPr>
              <a:t>representa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13" dirty="0">
                <a:solidFill>
                  <a:srgbClr val="252525"/>
                </a:solidFill>
                <a:latin typeface="Verdana"/>
                <a:cs typeface="Verdana"/>
              </a:rPr>
              <a:t>la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instancia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6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clase</a:t>
            </a:r>
            <a:r>
              <a:rPr sz="1667" spc="-87" dirty="0">
                <a:solidFill>
                  <a:srgbClr val="252525"/>
                </a:solidFill>
                <a:latin typeface="Verdana"/>
                <a:cs typeface="Verdana"/>
              </a:rPr>
              <a:t> ej.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3028" y="1094436"/>
            <a:ext cx="6227233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3200" spc="130" dirty="0"/>
              <a:t>¿Entonces</a:t>
            </a:r>
            <a:r>
              <a:rPr sz="3200" spc="-177" dirty="0"/>
              <a:t> </a:t>
            </a:r>
            <a:r>
              <a:rPr sz="3200" spc="157" dirty="0"/>
              <a:t>que</a:t>
            </a:r>
            <a:r>
              <a:rPr sz="3200" spc="-173" dirty="0"/>
              <a:t> </a:t>
            </a:r>
            <a:r>
              <a:rPr sz="3200" spc="17" dirty="0"/>
              <a:t>es</a:t>
            </a:r>
            <a:r>
              <a:rPr sz="3200" spc="-177" dirty="0"/>
              <a:t> </a:t>
            </a:r>
            <a:r>
              <a:rPr sz="3200" spc="169" dirty="0"/>
              <a:t>un</a:t>
            </a:r>
            <a:r>
              <a:rPr sz="3200" spc="-173" dirty="0"/>
              <a:t> </a:t>
            </a:r>
            <a:r>
              <a:rPr sz="3200" spc="103" dirty="0"/>
              <a:t>Objeto?</a:t>
            </a:r>
            <a:endParaRPr sz="3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52978"/>
            <a:ext cx="936413" cy="905087"/>
          </a:xfrm>
          <a:custGeom>
            <a:avLst/>
            <a:gdLst/>
            <a:ahLst/>
            <a:cxnLst/>
            <a:rect l="l" t="t" r="r" b="b"/>
            <a:pathLst>
              <a:path w="1404620" h="1357629">
                <a:moveTo>
                  <a:pt x="0" y="1357532"/>
                </a:moveTo>
                <a:lnTo>
                  <a:pt x="0" y="0"/>
                </a:lnTo>
                <a:lnTo>
                  <a:pt x="43858" y="740"/>
                </a:lnTo>
                <a:lnTo>
                  <a:pt x="91911" y="3175"/>
                </a:lnTo>
                <a:lnTo>
                  <a:pt x="139527" y="7201"/>
                </a:lnTo>
                <a:lnTo>
                  <a:pt x="186681" y="12792"/>
                </a:lnTo>
                <a:lnTo>
                  <a:pt x="233347" y="19922"/>
                </a:lnTo>
                <a:lnTo>
                  <a:pt x="279497" y="28564"/>
                </a:lnTo>
                <a:lnTo>
                  <a:pt x="325105" y="38692"/>
                </a:lnTo>
                <a:lnTo>
                  <a:pt x="370147" y="50280"/>
                </a:lnTo>
                <a:lnTo>
                  <a:pt x="414594" y="63301"/>
                </a:lnTo>
                <a:lnTo>
                  <a:pt x="458421" y="77730"/>
                </a:lnTo>
                <a:lnTo>
                  <a:pt x="501602" y="93540"/>
                </a:lnTo>
                <a:lnTo>
                  <a:pt x="544110" y="110706"/>
                </a:lnTo>
                <a:lnTo>
                  <a:pt x="585920" y="129199"/>
                </a:lnTo>
                <a:lnTo>
                  <a:pt x="627004" y="148995"/>
                </a:lnTo>
                <a:lnTo>
                  <a:pt x="667337" y="170068"/>
                </a:lnTo>
                <a:lnTo>
                  <a:pt x="706893" y="192390"/>
                </a:lnTo>
                <a:lnTo>
                  <a:pt x="745645" y="215936"/>
                </a:lnTo>
                <a:lnTo>
                  <a:pt x="783567" y="240679"/>
                </a:lnTo>
                <a:lnTo>
                  <a:pt x="820632" y="266594"/>
                </a:lnTo>
                <a:lnTo>
                  <a:pt x="856815" y="293653"/>
                </a:lnTo>
                <a:lnTo>
                  <a:pt x="892089" y="321831"/>
                </a:lnTo>
                <a:lnTo>
                  <a:pt x="926429" y="351102"/>
                </a:lnTo>
                <a:lnTo>
                  <a:pt x="959807" y="381439"/>
                </a:lnTo>
                <a:lnTo>
                  <a:pt x="992197" y="412816"/>
                </a:lnTo>
                <a:lnTo>
                  <a:pt x="1023574" y="445206"/>
                </a:lnTo>
                <a:lnTo>
                  <a:pt x="1053911" y="478584"/>
                </a:lnTo>
                <a:lnTo>
                  <a:pt x="1083181" y="512924"/>
                </a:lnTo>
                <a:lnTo>
                  <a:pt x="1111359" y="548198"/>
                </a:lnTo>
                <a:lnTo>
                  <a:pt x="1138418" y="584381"/>
                </a:lnTo>
                <a:lnTo>
                  <a:pt x="1164333" y="621447"/>
                </a:lnTo>
                <a:lnTo>
                  <a:pt x="1189076" y="659369"/>
                </a:lnTo>
                <a:lnTo>
                  <a:pt x="1212622" y="698121"/>
                </a:lnTo>
                <a:lnTo>
                  <a:pt x="1234944" y="737676"/>
                </a:lnTo>
                <a:lnTo>
                  <a:pt x="1256016" y="778010"/>
                </a:lnTo>
                <a:lnTo>
                  <a:pt x="1275812" y="819094"/>
                </a:lnTo>
                <a:lnTo>
                  <a:pt x="1294305" y="860904"/>
                </a:lnTo>
                <a:lnTo>
                  <a:pt x="1311470" y="903412"/>
                </a:lnTo>
                <a:lnTo>
                  <a:pt x="1327280" y="946593"/>
                </a:lnTo>
                <a:lnTo>
                  <a:pt x="1341709" y="990421"/>
                </a:lnTo>
                <a:lnTo>
                  <a:pt x="1354730" y="1034868"/>
                </a:lnTo>
                <a:lnTo>
                  <a:pt x="1366318" y="1079909"/>
                </a:lnTo>
                <a:lnTo>
                  <a:pt x="1376446" y="1125518"/>
                </a:lnTo>
                <a:lnTo>
                  <a:pt x="1385088" y="1171669"/>
                </a:lnTo>
                <a:lnTo>
                  <a:pt x="1392217" y="1218334"/>
                </a:lnTo>
                <a:lnTo>
                  <a:pt x="1397808" y="1265488"/>
                </a:lnTo>
                <a:lnTo>
                  <a:pt x="1401834" y="1313105"/>
                </a:lnTo>
                <a:lnTo>
                  <a:pt x="1404085" y="1357532"/>
                </a:lnTo>
                <a:lnTo>
                  <a:pt x="0" y="1357532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0217151" y="5"/>
            <a:ext cx="1974850" cy="723900"/>
          </a:xfrm>
          <a:custGeom>
            <a:avLst/>
            <a:gdLst/>
            <a:ahLst/>
            <a:cxnLst/>
            <a:rect l="l" t="t" r="r" b="b"/>
            <a:pathLst>
              <a:path w="2962275" h="1085850">
                <a:moveTo>
                  <a:pt x="0" y="542925"/>
                </a:moveTo>
                <a:lnTo>
                  <a:pt x="2214" y="496281"/>
                </a:lnTo>
                <a:lnTo>
                  <a:pt x="8492" y="450021"/>
                </a:lnTo>
                <a:lnTo>
                  <a:pt x="18284" y="404970"/>
                </a:lnTo>
                <a:lnTo>
                  <a:pt x="31041" y="361950"/>
                </a:lnTo>
                <a:lnTo>
                  <a:pt x="48609" y="318082"/>
                </a:lnTo>
                <a:lnTo>
                  <a:pt x="69813" y="276218"/>
                </a:lnTo>
                <a:lnTo>
                  <a:pt x="94472" y="236549"/>
                </a:lnTo>
                <a:lnTo>
                  <a:pt x="122403" y="199267"/>
                </a:lnTo>
                <a:lnTo>
                  <a:pt x="153425" y="164564"/>
                </a:lnTo>
                <a:lnTo>
                  <a:pt x="187355" y="132633"/>
                </a:lnTo>
                <a:lnTo>
                  <a:pt x="224011" y="103665"/>
                </a:lnTo>
                <a:lnTo>
                  <a:pt x="263211" y="77852"/>
                </a:lnTo>
                <a:lnTo>
                  <a:pt x="304772" y="55387"/>
                </a:lnTo>
                <a:lnTo>
                  <a:pt x="348513" y="36462"/>
                </a:lnTo>
                <a:lnTo>
                  <a:pt x="394251" y="21268"/>
                </a:lnTo>
                <a:lnTo>
                  <a:pt x="441805" y="9999"/>
                </a:lnTo>
                <a:lnTo>
                  <a:pt x="490992" y="2845"/>
                </a:lnTo>
                <a:lnTo>
                  <a:pt x="541629" y="0"/>
                </a:lnTo>
                <a:lnTo>
                  <a:pt x="2962030" y="0"/>
                </a:lnTo>
                <a:lnTo>
                  <a:pt x="2962030" y="1085264"/>
                </a:lnTo>
                <a:lnTo>
                  <a:pt x="539782" y="1085264"/>
                </a:lnTo>
                <a:lnTo>
                  <a:pt x="489746" y="1082385"/>
                </a:lnTo>
                <a:lnTo>
                  <a:pt x="441071" y="1075142"/>
                </a:lnTo>
                <a:lnTo>
                  <a:pt x="393942" y="1063741"/>
                </a:lnTo>
                <a:lnTo>
                  <a:pt x="348544" y="1048392"/>
                </a:lnTo>
                <a:lnTo>
                  <a:pt x="305062" y="1029300"/>
                </a:lnTo>
                <a:lnTo>
                  <a:pt x="263680" y="1006674"/>
                </a:lnTo>
                <a:lnTo>
                  <a:pt x="224585" y="980720"/>
                </a:lnTo>
                <a:lnTo>
                  <a:pt x="187961" y="951647"/>
                </a:lnTo>
                <a:lnTo>
                  <a:pt x="153992" y="919662"/>
                </a:lnTo>
                <a:lnTo>
                  <a:pt x="122864" y="884972"/>
                </a:lnTo>
                <a:lnTo>
                  <a:pt x="94761" y="847784"/>
                </a:lnTo>
                <a:lnTo>
                  <a:pt x="69869" y="808307"/>
                </a:lnTo>
                <a:lnTo>
                  <a:pt x="48372" y="766748"/>
                </a:lnTo>
                <a:lnTo>
                  <a:pt x="30456" y="723314"/>
                </a:lnTo>
                <a:lnTo>
                  <a:pt x="29870" y="722143"/>
                </a:lnTo>
                <a:lnTo>
                  <a:pt x="29870" y="720971"/>
                </a:lnTo>
                <a:lnTo>
                  <a:pt x="29284" y="719800"/>
                </a:lnTo>
                <a:lnTo>
                  <a:pt x="16802" y="677667"/>
                </a:lnTo>
                <a:lnTo>
                  <a:pt x="7614" y="633998"/>
                </a:lnTo>
                <a:lnTo>
                  <a:pt x="1940" y="589010"/>
                </a:lnTo>
                <a:lnTo>
                  <a:pt x="0" y="542925"/>
                </a:lnTo>
                <a:close/>
              </a:path>
            </a:pathLst>
          </a:custGeom>
          <a:solidFill>
            <a:srgbClr val="152E4D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195" y="2896624"/>
            <a:ext cx="4556679" cy="26526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1567" y="2883068"/>
            <a:ext cx="5066611" cy="2695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3028" y="2084938"/>
            <a:ext cx="8726593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Una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3" dirty="0">
                <a:solidFill>
                  <a:srgbClr val="252525"/>
                </a:solidFill>
                <a:latin typeface="Verdana"/>
                <a:cs typeface="Verdana"/>
              </a:rPr>
              <a:t>clase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es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97" dirty="0">
                <a:solidFill>
                  <a:srgbClr val="252525"/>
                </a:solidFill>
                <a:latin typeface="Verdana"/>
                <a:cs typeface="Verdana"/>
              </a:rPr>
              <a:t>como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57" dirty="0">
                <a:solidFill>
                  <a:srgbClr val="252525"/>
                </a:solidFill>
                <a:latin typeface="Verdana"/>
                <a:cs typeface="Verdana"/>
              </a:rPr>
              <a:t>constructor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3" dirty="0">
                <a:solidFill>
                  <a:srgbClr val="252525"/>
                </a:solidFill>
                <a:latin typeface="Verdana"/>
                <a:cs typeface="Verdana"/>
              </a:rPr>
              <a:t>de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objetos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47" dirty="0">
                <a:solidFill>
                  <a:srgbClr val="252525"/>
                </a:solidFill>
                <a:latin typeface="Verdana"/>
                <a:cs typeface="Verdana"/>
              </a:rPr>
              <a:t>o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87" dirty="0">
                <a:solidFill>
                  <a:srgbClr val="252525"/>
                </a:solidFill>
                <a:latin typeface="Verdana"/>
                <a:cs typeface="Verdana"/>
              </a:rPr>
              <a:t>un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7" dirty="0">
                <a:solidFill>
                  <a:srgbClr val="252525"/>
                </a:solidFill>
                <a:latin typeface="Verdana"/>
                <a:cs typeface="Verdana"/>
              </a:rPr>
              <a:t>"modelo"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30" dirty="0">
                <a:solidFill>
                  <a:srgbClr val="252525"/>
                </a:solidFill>
                <a:latin typeface="Verdana"/>
                <a:cs typeface="Verdana"/>
              </a:rPr>
              <a:t>para</a:t>
            </a:r>
            <a:r>
              <a:rPr sz="1667" spc="-90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27" dirty="0">
                <a:solidFill>
                  <a:srgbClr val="252525"/>
                </a:solidFill>
                <a:latin typeface="Verdana"/>
                <a:cs typeface="Verdana"/>
              </a:rPr>
              <a:t>crear</a:t>
            </a:r>
            <a:r>
              <a:rPr sz="1667" spc="-93" dirty="0">
                <a:solidFill>
                  <a:srgbClr val="252525"/>
                </a:solidFill>
                <a:latin typeface="Verdana"/>
                <a:cs typeface="Verdana"/>
              </a:rPr>
              <a:t> </a:t>
            </a:r>
            <a:r>
              <a:rPr sz="1667" spc="7" dirty="0">
                <a:solidFill>
                  <a:srgbClr val="252525"/>
                </a:solidFill>
                <a:latin typeface="Verdana"/>
                <a:cs typeface="Verdana"/>
              </a:rPr>
              <a:t>objetos.</a:t>
            </a:r>
            <a:endParaRPr sz="1667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027" y="1092623"/>
            <a:ext cx="406654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spc="147" dirty="0">
                <a:solidFill>
                  <a:srgbClr val="152E4D"/>
                </a:solidFill>
                <a:latin typeface="Verdana"/>
                <a:cs typeface="Verdana"/>
              </a:rPr>
              <a:t>¿Que</a:t>
            </a:r>
            <a:r>
              <a:rPr sz="3200" spc="-187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7" dirty="0">
                <a:solidFill>
                  <a:srgbClr val="152E4D"/>
                </a:solidFill>
                <a:latin typeface="Verdana"/>
                <a:cs typeface="Verdana"/>
              </a:rPr>
              <a:t>es</a:t>
            </a:r>
            <a:r>
              <a:rPr sz="3200" spc="-18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127" dirty="0">
                <a:solidFill>
                  <a:srgbClr val="152E4D"/>
                </a:solidFill>
                <a:latin typeface="Verdana"/>
                <a:cs typeface="Verdana"/>
              </a:rPr>
              <a:t>una</a:t>
            </a:r>
            <a:r>
              <a:rPr sz="3200" spc="-183" dirty="0">
                <a:solidFill>
                  <a:srgbClr val="152E4D"/>
                </a:solidFill>
                <a:latin typeface="Verdana"/>
                <a:cs typeface="Verdana"/>
              </a:rPr>
              <a:t> </a:t>
            </a:r>
            <a:r>
              <a:rPr sz="3200" spc="76" dirty="0">
                <a:solidFill>
                  <a:srgbClr val="152E4D"/>
                </a:solidFill>
                <a:latin typeface="Verdana"/>
                <a:cs typeface="Verdana"/>
              </a:rPr>
              <a:t>clase?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9497</TotalTime>
  <Words>3574</Words>
  <Application>Microsoft Office PowerPoint</Application>
  <PresentationFormat>Panorámica</PresentationFormat>
  <Paragraphs>325</Paragraphs>
  <Slides>108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108</vt:i4>
      </vt:variant>
    </vt:vector>
  </HeadingPairs>
  <TitlesOfParts>
    <vt:vector size="115" baseType="lpstr">
      <vt:lpstr>Arial</vt:lpstr>
      <vt:lpstr>Arial MT</vt:lpstr>
      <vt:lpstr>Calibri</vt:lpstr>
      <vt:lpstr>Calibri Light</vt:lpstr>
      <vt:lpstr>Monaco</vt:lpstr>
      <vt:lpstr>Verdana</vt:lpstr>
      <vt:lpstr>Tema de Office</vt:lpstr>
      <vt:lpstr>Presentación de PowerPoint</vt:lpstr>
      <vt:lpstr>Preparando nuestro entorno de trabajo.</vt:lpstr>
      <vt:lpstr>Preparación de entorno de trabajo</vt:lpstr>
      <vt:lpstr>Pasos para instalar python</vt:lpstr>
      <vt:lpstr>Presentación de PowerPoint</vt:lpstr>
      <vt:lpstr>Presentación de PowerPoint</vt:lpstr>
      <vt:lpstr>Verificamos que Python se haya instalado  correctamente en nuestro SO</vt:lpstr>
      <vt:lpstr>Instalación de nuestro editor de código de VScode.</vt:lpstr>
      <vt:lpstr>Presentación de PowerPoint</vt:lpstr>
      <vt:lpstr>Presentación de PowerPoint</vt:lpstr>
      <vt:lpstr>Instalación de nuestro editor de código VScode.</vt:lpstr>
      <vt:lpstr>Presentación de PowerPoint</vt:lpstr>
      <vt:lpstr>Entornos Online</vt:lpstr>
      <vt:lpstr>Entornos online</vt:lpstr>
      <vt:lpstr>VARIABLES</vt:lpstr>
      <vt:lpstr>PALABRAS RESERVADAS</vt:lpstr>
      <vt:lpstr>TIPOS DE DATOS</vt:lpstr>
      <vt:lpstr>EXPRESIONES</vt:lpstr>
      <vt:lpstr>COMENTARIOS</vt:lpstr>
      <vt:lpstr>OPERADORES</vt:lpstr>
      <vt:lpstr>OPERADORES LOGICOS</vt:lpstr>
      <vt:lpstr>Escribiendo nuestro primer programa con Python</vt:lpstr>
      <vt:lpstr>Mi primer programa con Python</vt:lpstr>
      <vt:lpstr>Ejecutando nuestro primer programa con  Python</vt:lpstr>
      <vt:lpstr>Resultado de nuestro primer programa con  Python</vt:lpstr>
      <vt:lpstr>Comentarios en Python</vt:lpstr>
      <vt:lpstr>Los comentarios en Python</vt:lpstr>
      <vt:lpstr>Creando comentarios en Python</vt:lpstr>
      <vt:lpstr>Variables en Python</vt:lpstr>
      <vt:lpstr>Variables en Python</vt:lpstr>
      <vt:lpstr>Variables en Python</vt:lpstr>
      <vt:lpstr>Nombres de variables en Python</vt:lpstr>
      <vt:lpstr>Tipos de datos en Python</vt:lpstr>
      <vt:lpstr>Tipos de datos en Python</vt:lpstr>
      <vt:lpstr>Presentación de PowerPoint</vt:lpstr>
      <vt:lpstr>Funciones de entrada y salida</vt:lpstr>
      <vt:lpstr>Entradas y salidas</vt:lpstr>
      <vt:lpstr>Entradas y salidas</vt:lpstr>
      <vt:lpstr>Presentación de PowerPoint</vt:lpstr>
      <vt:lpstr>Proyecto 1</vt:lpstr>
      <vt:lpstr>Cadenas de texto en Python</vt:lpstr>
      <vt:lpstr>Presentación de PowerPoint</vt:lpstr>
      <vt:lpstr>Presentación de PowerPoint</vt:lpstr>
      <vt:lpstr>Las cadenas son matrices en Py</vt:lpstr>
      <vt:lpstr>Las cadenas son matrices en Python</vt:lpstr>
      <vt:lpstr>Las cadenas son matrices en Python</vt:lpstr>
      <vt:lpstr>Las cadenas son matrices en Python</vt:lpstr>
      <vt:lpstr>Las cadenas son matrices en Python</vt:lpstr>
      <vt:lpstr>Las cadenas son matrices en Python</vt:lpstr>
      <vt:lpstr>Las cadenas son matrices en Python</vt:lpstr>
      <vt:lpstr>Las cadenas son matrices en Python</vt:lpstr>
      <vt:lpstr>Presentación de PowerPoint</vt:lpstr>
      <vt:lpstr>Proyecto 2</vt:lpstr>
      <vt:lpstr>Feedback</vt:lpstr>
      <vt:lpstr>Operadores</vt:lpstr>
      <vt:lpstr>Operadores</vt:lpstr>
      <vt:lpstr>Presentación de PowerPoint</vt:lpstr>
      <vt:lpstr>Operadores aritméticos</vt:lpstr>
      <vt:lpstr>Presentación de PowerPoint</vt:lpstr>
      <vt:lpstr>Presentación de PowerPoint</vt:lpstr>
      <vt:lpstr>Presentación de PowerPoint</vt:lpstr>
      <vt:lpstr>Presentación de PowerPoint</vt:lpstr>
      <vt:lpstr>Proyecto 3</vt:lpstr>
      <vt:lpstr>Proyecto 3</vt:lpstr>
      <vt:lpstr>Presentación de PowerPoint</vt:lpstr>
      <vt:lpstr>Proyecto 4</vt:lpstr>
      <vt:lpstr>Listas</vt:lpstr>
      <vt:lpstr>Listas</vt:lpstr>
      <vt:lpstr>Presentación de PowerPoint</vt:lpstr>
      <vt:lpstr>Listas</vt:lpstr>
      <vt:lpstr>Presentación de PowerPoint</vt:lpstr>
      <vt:lpstr>Comprensión de listas</vt:lpstr>
      <vt:lpstr>Ordenamiento de listas</vt:lpstr>
      <vt:lpstr>Copiar listas</vt:lpstr>
      <vt:lpstr>Presentación de PowerPoint</vt:lpstr>
      <vt:lpstr>Proyecto 5</vt:lpstr>
      <vt:lpstr>Tuplas</vt:lpstr>
      <vt:lpstr>Tuplas</vt:lpstr>
      <vt:lpstr>Conjuntos de Python</vt:lpstr>
      <vt:lpstr>Presentación de PowerPoint</vt:lpstr>
      <vt:lpstr>Diccionarios de Python</vt:lpstr>
      <vt:lpstr>Diccionarios</vt:lpstr>
      <vt:lpstr>Acceder a un elemento del diccionario</vt:lpstr>
      <vt:lpstr>Obtener las claves y valores del diccionario</vt:lpstr>
      <vt:lpstr>Obtiene una lista de los elementos del diccionario</vt:lpstr>
      <vt:lpstr>Presentación de PowerPoint</vt:lpstr>
      <vt:lpstr>Presentación de PowerPoint</vt:lpstr>
      <vt:lpstr>Presentación de PowerPoint</vt:lpstr>
      <vt:lpstr>Presentación de PowerPoint</vt:lpstr>
      <vt:lpstr>Proyecto 6</vt:lpstr>
      <vt:lpstr>Funciones de python</vt:lpstr>
      <vt:lpstr>Automatización</vt:lpstr>
      <vt:lpstr>Creando una función</vt:lpstr>
      <vt:lpstr>Parámetros de una función</vt:lpstr>
      <vt:lpstr>Entrada de datos en una función</vt:lpstr>
      <vt:lpstr>Programación Orientada a Objetos (POO)</vt:lpstr>
      <vt:lpstr>¿Qué es la POO?</vt:lpstr>
      <vt:lpstr>¿Entonces que es un Objeto?</vt:lpstr>
      <vt:lpstr>Presentación de PowerPoint</vt:lpstr>
      <vt:lpstr>Creando una clase</vt:lpstr>
      <vt:lpstr>Jupyter Notebook</vt:lpstr>
      <vt:lpstr>Jupyter Notebook</vt:lpstr>
      <vt:lpstr>Presentación de PowerPoint</vt:lpstr>
      <vt:lpstr>Introducción a Django</vt:lpstr>
      <vt:lpstr>Presentación de PowerPoint</vt:lpstr>
      <vt:lpstr>Introducción a FastAPI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Rudy Manzaneda Veizaga</dc:creator>
  <cp:lastModifiedBy>Rudy Manzaneda Veizaga</cp:lastModifiedBy>
  <cp:revision>5</cp:revision>
  <dcterms:created xsi:type="dcterms:W3CDTF">2023-03-12T02:36:43Z</dcterms:created>
  <dcterms:modified xsi:type="dcterms:W3CDTF">2023-03-25T03:09:02Z</dcterms:modified>
</cp:coreProperties>
</file>